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67" r:id="rId3"/>
    <p:sldId id="258" r:id="rId4"/>
    <p:sldId id="259" r:id="rId5"/>
    <p:sldId id="260" r:id="rId6"/>
    <p:sldId id="266" r:id="rId7"/>
    <p:sldId id="261" r:id="rId8"/>
    <p:sldId id="263" r:id="rId9"/>
    <p:sldId id="268" r:id="rId10"/>
    <p:sldId id="264" r:id="rId11"/>
    <p:sldId id="270" r:id="rId12"/>
    <p:sldId id="265"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33" d="100"/>
          <a:sy n="33" d="100"/>
        </p:scale>
        <p:origin x="1882" y="1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466F11-1E86-4321-9321-8632CBF2A318}"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53E6C090-BE27-483D-A194-50839E0DF13D}">
      <dgm:prSet phldrT="[Text]"/>
      <dgm:spPr/>
      <dgm:t>
        <a:bodyPr/>
        <a:lstStyle/>
        <a:p>
          <a:r>
            <a:rPr lang="en-US" b="1">
              <a:latin typeface="Barlow Bold" pitchFamily="34" charset="0"/>
              <a:ea typeface="Barlow Bold" pitchFamily="34" charset="-122"/>
              <a:cs typeface="Barlow Bold" pitchFamily="34" charset="-120"/>
            </a:rPr>
            <a:t>Data Elements Analysis</a:t>
          </a:r>
          <a:endParaRPr lang="en-US" dirty="0"/>
        </a:p>
      </dgm:t>
    </dgm:pt>
    <dgm:pt modelId="{A4EC173F-19CD-4742-B44D-6A99634EDA16}" type="parTrans" cxnId="{487A8E39-D7AD-40A0-AF11-40FAE60E7B17}">
      <dgm:prSet/>
      <dgm:spPr/>
      <dgm:t>
        <a:bodyPr/>
        <a:lstStyle/>
        <a:p>
          <a:endParaRPr lang="en-US"/>
        </a:p>
      </dgm:t>
    </dgm:pt>
    <dgm:pt modelId="{1E5A96CC-92F5-4C05-9573-73E20D6133A5}" type="sibTrans" cxnId="{487A8E39-D7AD-40A0-AF11-40FAE60E7B17}">
      <dgm:prSet/>
      <dgm:spPr/>
      <dgm:t>
        <a:bodyPr/>
        <a:lstStyle/>
        <a:p>
          <a:endParaRPr lang="en-US"/>
        </a:p>
      </dgm:t>
    </dgm:pt>
    <dgm:pt modelId="{B91F0D73-063C-45BE-91EC-108D0ED355C7}">
      <dgm:prSet phldrT="[Text]"/>
      <dgm:spPr/>
      <dgm:t>
        <a:bodyPr/>
        <a:lstStyle/>
        <a:p>
          <a:r>
            <a:rPr lang="en-US" b="1">
              <a:latin typeface="Barlow Bold" pitchFamily="34" charset="0"/>
              <a:ea typeface="Barlow Bold" pitchFamily="34" charset="-122"/>
              <a:cs typeface="Barlow Bold" pitchFamily="34" charset="-120"/>
            </a:rPr>
            <a:t>Conceptual Design: </a:t>
          </a:r>
          <a:endParaRPr lang="en-US" dirty="0"/>
        </a:p>
      </dgm:t>
    </dgm:pt>
    <dgm:pt modelId="{F078B1E0-2EEB-4B6D-A407-BA3037CA9137}" type="parTrans" cxnId="{4031C360-39DD-4D70-A5C1-5F6DA0E0D1E7}">
      <dgm:prSet/>
      <dgm:spPr/>
      <dgm:t>
        <a:bodyPr/>
        <a:lstStyle/>
        <a:p>
          <a:endParaRPr lang="en-US"/>
        </a:p>
      </dgm:t>
    </dgm:pt>
    <dgm:pt modelId="{D6685BCA-EB2F-4052-8666-D2E9C5C14EFD}" type="sibTrans" cxnId="{4031C360-39DD-4D70-A5C1-5F6DA0E0D1E7}">
      <dgm:prSet/>
      <dgm:spPr/>
      <dgm:t>
        <a:bodyPr/>
        <a:lstStyle/>
        <a:p>
          <a:endParaRPr lang="en-US"/>
        </a:p>
      </dgm:t>
    </dgm:pt>
    <dgm:pt modelId="{F1B8CB3F-2748-4DCE-91D3-47A352E1C3D9}">
      <dgm:prSet phldrT="[Text]"/>
      <dgm:spPr/>
      <dgm:t>
        <a:bodyPr/>
        <a:lstStyle/>
        <a:p>
          <a:r>
            <a:rPr lang="en-US" b="1">
              <a:latin typeface="Barlow Bold" pitchFamily="34" charset="0"/>
              <a:ea typeface="Barlow Bold" pitchFamily="34" charset="-122"/>
              <a:cs typeface="Barlow Bold" pitchFamily="34" charset="-120"/>
            </a:rPr>
            <a:t>ER Diagram Analysis</a:t>
          </a:r>
          <a:endParaRPr lang="en-US" dirty="0"/>
        </a:p>
      </dgm:t>
    </dgm:pt>
    <dgm:pt modelId="{3106FEEB-631E-4ECD-BA97-1DAA363E6D94}" type="parTrans" cxnId="{42A0AC0B-2D24-49DE-9B10-AE2088FDA5DE}">
      <dgm:prSet/>
      <dgm:spPr/>
      <dgm:t>
        <a:bodyPr/>
        <a:lstStyle/>
        <a:p>
          <a:endParaRPr lang="en-US"/>
        </a:p>
      </dgm:t>
    </dgm:pt>
    <dgm:pt modelId="{5C5CFF66-7080-4A75-AF85-3E31D59454D9}" type="sibTrans" cxnId="{42A0AC0B-2D24-49DE-9B10-AE2088FDA5DE}">
      <dgm:prSet/>
      <dgm:spPr/>
      <dgm:t>
        <a:bodyPr/>
        <a:lstStyle/>
        <a:p>
          <a:endParaRPr lang="en-US"/>
        </a:p>
      </dgm:t>
    </dgm:pt>
    <dgm:pt modelId="{2FF13A6F-FFDB-4B21-848F-AED9E8E4D0B5}">
      <dgm:prSet phldrT="[Text]"/>
      <dgm:spPr/>
      <dgm:t>
        <a:bodyPr/>
        <a:lstStyle/>
        <a:p>
          <a:r>
            <a:rPr lang="en-US" b="1">
              <a:latin typeface="Barlow Bold" pitchFamily="34" charset="0"/>
              <a:ea typeface="Barlow Bold" pitchFamily="34" charset="-122"/>
              <a:cs typeface="Barlow Bold" pitchFamily="34" charset="-120"/>
            </a:rPr>
            <a:t>Database Normalization</a:t>
          </a:r>
          <a:endParaRPr lang="en-US" dirty="0"/>
        </a:p>
      </dgm:t>
    </dgm:pt>
    <dgm:pt modelId="{119DC01D-3676-4C81-BEE8-87E349453C60}" type="parTrans" cxnId="{6A90154E-F28B-422A-9DC6-2D68D875E3A9}">
      <dgm:prSet/>
      <dgm:spPr/>
      <dgm:t>
        <a:bodyPr/>
        <a:lstStyle/>
        <a:p>
          <a:endParaRPr lang="en-US"/>
        </a:p>
      </dgm:t>
    </dgm:pt>
    <dgm:pt modelId="{C2C52806-0D4E-4619-B00D-DAF9F821A6A7}" type="sibTrans" cxnId="{6A90154E-F28B-422A-9DC6-2D68D875E3A9}">
      <dgm:prSet/>
      <dgm:spPr/>
      <dgm:t>
        <a:bodyPr/>
        <a:lstStyle/>
        <a:p>
          <a:endParaRPr lang="en-US"/>
        </a:p>
      </dgm:t>
    </dgm:pt>
    <dgm:pt modelId="{E0B58137-7DD3-43B9-A38E-775BF82E76D1}">
      <dgm:prSet phldrT="[Text]"/>
      <dgm:spPr/>
      <dgm:t>
        <a:bodyPr/>
        <a:lstStyle/>
        <a:p>
          <a:r>
            <a:rPr lang="en-US" b="1">
              <a:latin typeface="Barlow Bold" pitchFamily="34" charset="0"/>
              <a:ea typeface="Barlow Bold" pitchFamily="34" charset="-122"/>
              <a:cs typeface="Barlow Bold" pitchFamily="34" charset="-120"/>
            </a:rPr>
            <a:t>EER Model and Hybrid Architecture </a:t>
          </a:r>
          <a:endParaRPr lang="en-US" dirty="0"/>
        </a:p>
      </dgm:t>
    </dgm:pt>
    <dgm:pt modelId="{3A2BDB94-FB9B-4D83-9B18-219B08C6728C}" type="parTrans" cxnId="{12F0A7FD-8094-4295-8057-3D59E3B5FC63}">
      <dgm:prSet/>
      <dgm:spPr/>
      <dgm:t>
        <a:bodyPr/>
        <a:lstStyle/>
        <a:p>
          <a:endParaRPr lang="en-US"/>
        </a:p>
      </dgm:t>
    </dgm:pt>
    <dgm:pt modelId="{2F50276F-0BFB-485B-A8C7-983FFF6CC45B}" type="sibTrans" cxnId="{12F0A7FD-8094-4295-8057-3D59E3B5FC63}">
      <dgm:prSet/>
      <dgm:spPr/>
      <dgm:t>
        <a:bodyPr/>
        <a:lstStyle/>
        <a:p>
          <a:endParaRPr lang="en-US"/>
        </a:p>
      </dgm:t>
    </dgm:pt>
    <dgm:pt modelId="{90FC8A18-F53B-4E3F-A98F-E86047200F9B}">
      <dgm:prSet phldrT="[Text]"/>
      <dgm:spPr/>
      <dgm:t>
        <a:bodyPr/>
        <a:lstStyle/>
        <a:p>
          <a:r>
            <a:rPr lang="en-US" b="1">
              <a:latin typeface="Barlow Bold" pitchFamily="34" charset="0"/>
              <a:ea typeface="Barlow Bold" pitchFamily="34" charset="-122"/>
              <a:cs typeface="Barlow Bold" pitchFamily="34" charset="-120"/>
            </a:rPr>
            <a:t>Backend Implementation</a:t>
          </a:r>
          <a:endParaRPr lang="en-US" dirty="0"/>
        </a:p>
      </dgm:t>
    </dgm:pt>
    <dgm:pt modelId="{EF066AD6-55B4-4EE7-99C1-7F33422FD87A}" type="parTrans" cxnId="{39F96EBF-C613-404D-9778-F1A23A6E258C}">
      <dgm:prSet/>
      <dgm:spPr/>
      <dgm:t>
        <a:bodyPr/>
        <a:lstStyle/>
        <a:p>
          <a:endParaRPr lang="en-US"/>
        </a:p>
      </dgm:t>
    </dgm:pt>
    <dgm:pt modelId="{9E633735-125E-4CEB-8235-437E288D4D44}" type="sibTrans" cxnId="{39F96EBF-C613-404D-9778-F1A23A6E258C}">
      <dgm:prSet/>
      <dgm:spPr/>
      <dgm:t>
        <a:bodyPr/>
        <a:lstStyle/>
        <a:p>
          <a:endParaRPr lang="en-US"/>
        </a:p>
      </dgm:t>
    </dgm:pt>
    <dgm:pt modelId="{494D4F86-1D2F-45E3-AB1A-3B8912401935}" type="pres">
      <dgm:prSet presAssocID="{D2466F11-1E86-4321-9321-8632CBF2A318}" presName="linear" presStyleCnt="0">
        <dgm:presLayoutVars>
          <dgm:dir/>
          <dgm:animLvl val="lvl"/>
          <dgm:resizeHandles val="exact"/>
        </dgm:presLayoutVars>
      </dgm:prSet>
      <dgm:spPr/>
    </dgm:pt>
    <dgm:pt modelId="{7B37F64E-EB1D-4FD0-B7C2-A833365F99A6}" type="pres">
      <dgm:prSet presAssocID="{53E6C090-BE27-483D-A194-50839E0DF13D}" presName="parentLin" presStyleCnt="0"/>
      <dgm:spPr/>
    </dgm:pt>
    <dgm:pt modelId="{8604A335-3FA9-447F-A3A6-A266257C21C2}" type="pres">
      <dgm:prSet presAssocID="{53E6C090-BE27-483D-A194-50839E0DF13D}" presName="parentLeftMargin" presStyleLbl="node1" presStyleIdx="0" presStyleCnt="6"/>
      <dgm:spPr/>
    </dgm:pt>
    <dgm:pt modelId="{36F87F10-5B04-4737-BA21-25AB154166E6}" type="pres">
      <dgm:prSet presAssocID="{53E6C090-BE27-483D-A194-50839E0DF13D}" presName="parentText" presStyleLbl="node1" presStyleIdx="0" presStyleCnt="6">
        <dgm:presLayoutVars>
          <dgm:chMax val="0"/>
          <dgm:bulletEnabled val="1"/>
        </dgm:presLayoutVars>
      </dgm:prSet>
      <dgm:spPr/>
    </dgm:pt>
    <dgm:pt modelId="{216A1167-77D2-4D6F-A848-CC7FC7E2BB33}" type="pres">
      <dgm:prSet presAssocID="{53E6C090-BE27-483D-A194-50839E0DF13D}" presName="negativeSpace" presStyleCnt="0"/>
      <dgm:spPr/>
    </dgm:pt>
    <dgm:pt modelId="{EDFBCD41-51B3-4AA1-9783-B17E4947D532}" type="pres">
      <dgm:prSet presAssocID="{53E6C090-BE27-483D-A194-50839E0DF13D}" presName="childText" presStyleLbl="conFgAcc1" presStyleIdx="0" presStyleCnt="6" custLinFactNeighborY="-8819">
        <dgm:presLayoutVars>
          <dgm:bulletEnabled val="1"/>
        </dgm:presLayoutVars>
      </dgm:prSet>
      <dgm:spPr/>
    </dgm:pt>
    <dgm:pt modelId="{65929D9A-AA05-4D32-801B-972157DE2467}" type="pres">
      <dgm:prSet presAssocID="{1E5A96CC-92F5-4C05-9573-73E20D6133A5}" presName="spaceBetweenRectangles" presStyleCnt="0"/>
      <dgm:spPr/>
    </dgm:pt>
    <dgm:pt modelId="{0FA35A16-15C3-46AA-976D-27B432B21279}" type="pres">
      <dgm:prSet presAssocID="{B91F0D73-063C-45BE-91EC-108D0ED355C7}" presName="parentLin" presStyleCnt="0"/>
      <dgm:spPr/>
    </dgm:pt>
    <dgm:pt modelId="{494BF741-360B-4C25-A9C5-CAB6255B382B}" type="pres">
      <dgm:prSet presAssocID="{B91F0D73-063C-45BE-91EC-108D0ED355C7}" presName="parentLeftMargin" presStyleLbl="node1" presStyleIdx="0" presStyleCnt="6"/>
      <dgm:spPr/>
    </dgm:pt>
    <dgm:pt modelId="{739C6C2F-17FC-45E9-B565-AF9745C160E1}" type="pres">
      <dgm:prSet presAssocID="{B91F0D73-063C-45BE-91EC-108D0ED355C7}" presName="parentText" presStyleLbl="node1" presStyleIdx="1" presStyleCnt="6">
        <dgm:presLayoutVars>
          <dgm:chMax val="0"/>
          <dgm:bulletEnabled val="1"/>
        </dgm:presLayoutVars>
      </dgm:prSet>
      <dgm:spPr/>
    </dgm:pt>
    <dgm:pt modelId="{5DF816D7-D19D-46F4-9084-48A37D84929F}" type="pres">
      <dgm:prSet presAssocID="{B91F0D73-063C-45BE-91EC-108D0ED355C7}" presName="negativeSpace" presStyleCnt="0"/>
      <dgm:spPr/>
    </dgm:pt>
    <dgm:pt modelId="{77D2990C-94C5-4D73-A403-720B469DC531}" type="pres">
      <dgm:prSet presAssocID="{B91F0D73-063C-45BE-91EC-108D0ED355C7}" presName="childText" presStyleLbl="conFgAcc1" presStyleIdx="1" presStyleCnt="6">
        <dgm:presLayoutVars>
          <dgm:bulletEnabled val="1"/>
        </dgm:presLayoutVars>
      </dgm:prSet>
      <dgm:spPr/>
    </dgm:pt>
    <dgm:pt modelId="{71F5000E-A483-41E4-BFDF-9E524D3CB5D6}" type="pres">
      <dgm:prSet presAssocID="{D6685BCA-EB2F-4052-8666-D2E9C5C14EFD}" presName="spaceBetweenRectangles" presStyleCnt="0"/>
      <dgm:spPr/>
    </dgm:pt>
    <dgm:pt modelId="{47F8F65D-36B1-4904-A909-9A87877D9113}" type="pres">
      <dgm:prSet presAssocID="{F1B8CB3F-2748-4DCE-91D3-47A352E1C3D9}" presName="parentLin" presStyleCnt="0"/>
      <dgm:spPr/>
    </dgm:pt>
    <dgm:pt modelId="{FCD6CFA7-0D0D-43D0-9087-3EC83D55A9B4}" type="pres">
      <dgm:prSet presAssocID="{F1B8CB3F-2748-4DCE-91D3-47A352E1C3D9}" presName="parentLeftMargin" presStyleLbl="node1" presStyleIdx="1" presStyleCnt="6"/>
      <dgm:spPr/>
    </dgm:pt>
    <dgm:pt modelId="{855EE183-C0A9-4CD3-B2FB-BC014AFDD2DC}" type="pres">
      <dgm:prSet presAssocID="{F1B8CB3F-2748-4DCE-91D3-47A352E1C3D9}" presName="parentText" presStyleLbl="node1" presStyleIdx="2" presStyleCnt="6">
        <dgm:presLayoutVars>
          <dgm:chMax val="0"/>
          <dgm:bulletEnabled val="1"/>
        </dgm:presLayoutVars>
      </dgm:prSet>
      <dgm:spPr/>
    </dgm:pt>
    <dgm:pt modelId="{DA4DF25A-AE8C-41CB-817B-C1C4B386C37F}" type="pres">
      <dgm:prSet presAssocID="{F1B8CB3F-2748-4DCE-91D3-47A352E1C3D9}" presName="negativeSpace" presStyleCnt="0"/>
      <dgm:spPr/>
    </dgm:pt>
    <dgm:pt modelId="{8A866716-362F-4E15-82DA-61060F962AF4}" type="pres">
      <dgm:prSet presAssocID="{F1B8CB3F-2748-4DCE-91D3-47A352E1C3D9}" presName="childText" presStyleLbl="conFgAcc1" presStyleIdx="2" presStyleCnt="6">
        <dgm:presLayoutVars>
          <dgm:bulletEnabled val="1"/>
        </dgm:presLayoutVars>
      </dgm:prSet>
      <dgm:spPr/>
    </dgm:pt>
    <dgm:pt modelId="{100547CF-DE84-4213-937F-19BC1E93A2F3}" type="pres">
      <dgm:prSet presAssocID="{5C5CFF66-7080-4A75-AF85-3E31D59454D9}" presName="spaceBetweenRectangles" presStyleCnt="0"/>
      <dgm:spPr/>
    </dgm:pt>
    <dgm:pt modelId="{2E99AE29-7CBD-4DFF-945B-C7BBF13513DA}" type="pres">
      <dgm:prSet presAssocID="{2FF13A6F-FFDB-4B21-848F-AED9E8E4D0B5}" presName="parentLin" presStyleCnt="0"/>
      <dgm:spPr/>
    </dgm:pt>
    <dgm:pt modelId="{E3C108EB-B890-4CC2-8ABE-AEB2C7F9ED2F}" type="pres">
      <dgm:prSet presAssocID="{2FF13A6F-FFDB-4B21-848F-AED9E8E4D0B5}" presName="parentLeftMargin" presStyleLbl="node1" presStyleIdx="2" presStyleCnt="6"/>
      <dgm:spPr/>
    </dgm:pt>
    <dgm:pt modelId="{ACE47B92-84A7-467A-99E1-5ED66892538B}" type="pres">
      <dgm:prSet presAssocID="{2FF13A6F-FFDB-4B21-848F-AED9E8E4D0B5}" presName="parentText" presStyleLbl="node1" presStyleIdx="3" presStyleCnt="6">
        <dgm:presLayoutVars>
          <dgm:chMax val="0"/>
          <dgm:bulletEnabled val="1"/>
        </dgm:presLayoutVars>
      </dgm:prSet>
      <dgm:spPr/>
    </dgm:pt>
    <dgm:pt modelId="{C8B70650-8349-48A5-9D48-5796F5581E88}" type="pres">
      <dgm:prSet presAssocID="{2FF13A6F-FFDB-4B21-848F-AED9E8E4D0B5}" presName="negativeSpace" presStyleCnt="0"/>
      <dgm:spPr/>
    </dgm:pt>
    <dgm:pt modelId="{1B278599-77F8-4190-9879-569EED16191E}" type="pres">
      <dgm:prSet presAssocID="{2FF13A6F-FFDB-4B21-848F-AED9E8E4D0B5}" presName="childText" presStyleLbl="conFgAcc1" presStyleIdx="3" presStyleCnt="6">
        <dgm:presLayoutVars>
          <dgm:bulletEnabled val="1"/>
        </dgm:presLayoutVars>
      </dgm:prSet>
      <dgm:spPr/>
    </dgm:pt>
    <dgm:pt modelId="{EC5A4B6B-8E08-4F58-AFAB-6AF6B618A27E}" type="pres">
      <dgm:prSet presAssocID="{C2C52806-0D4E-4619-B00D-DAF9F821A6A7}" presName="spaceBetweenRectangles" presStyleCnt="0"/>
      <dgm:spPr/>
    </dgm:pt>
    <dgm:pt modelId="{F83E4241-9A94-4EA0-B840-0210F07CDD91}" type="pres">
      <dgm:prSet presAssocID="{E0B58137-7DD3-43B9-A38E-775BF82E76D1}" presName="parentLin" presStyleCnt="0"/>
      <dgm:spPr/>
    </dgm:pt>
    <dgm:pt modelId="{651FEC93-98F1-4C80-8960-AFE4C0D0297C}" type="pres">
      <dgm:prSet presAssocID="{E0B58137-7DD3-43B9-A38E-775BF82E76D1}" presName="parentLeftMargin" presStyleLbl="node1" presStyleIdx="3" presStyleCnt="6"/>
      <dgm:spPr/>
    </dgm:pt>
    <dgm:pt modelId="{DE3518ED-252F-484E-8660-C470717CC7EA}" type="pres">
      <dgm:prSet presAssocID="{E0B58137-7DD3-43B9-A38E-775BF82E76D1}" presName="parentText" presStyleLbl="node1" presStyleIdx="4" presStyleCnt="6">
        <dgm:presLayoutVars>
          <dgm:chMax val="0"/>
          <dgm:bulletEnabled val="1"/>
        </dgm:presLayoutVars>
      </dgm:prSet>
      <dgm:spPr/>
    </dgm:pt>
    <dgm:pt modelId="{BC5F894E-2AC0-4478-B96D-FE1D95F27CE4}" type="pres">
      <dgm:prSet presAssocID="{E0B58137-7DD3-43B9-A38E-775BF82E76D1}" presName="negativeSpace" presStyleCnt="0"/>
      <dgm:spPr/>
    </dgm:pt>
    <dgm:pt modelId="{2F676F3D-72E3-42A1-8E97-A1D6832808C7}" type="pres">
      <dgm:prSet presAssocID="{E0B58137-7DD3-43B9-A38E-775BF82E76D1}" presName="childText" presStyleLbl="conFgAcc1" presStyleIdx="4" presStyleCnt="6">
        <dgm:presLayoutVars>
          <dgm:bulletEnabled val="1"/>
        </dgm:presLayoutVars>
      </dgm:prSet>
      <dgm:spPr/>
    </dgm:pt>
    <dgm:pt modelId="{3F39B146-8C40-4070-95E5-2ADB098A73F6}" type="pres">
      <dgm:prSet presAssocID="{2F50276F-0BFB-485B-A8C7-983FFF6CC45B}" presName="spaceBetweenRectangles" presStyleCnt="0"/>
      <dgm:spPr/>
    </dgm:pt>
    <dgm:pt modelId="{B1DDB7E5-BE3C-400E-BFF1-640BB9B2A7D7}" type="pres">
      <dgm:prSet presAssocID="{90FC8A18-F53B-4E3F-A98F-E86047200F9B}" presName="parentLin" presStyleCnt="0"/>
      <dgm:spPr/>
    </dgm:pt>
    <dgm:pt modelId="{350635F7-E702-40AB-A53B-D2678ABD4DEA}" type="pres">
      <dgm:prSet presAssocID="{90FC8A18-F53B-4E3F-A98F-E86047200F9B}" presName="parentLeftMargin" presStyleLbl="node1" presStyleIdx="4" presStyleCnt="6"/>
      <dgm:spPr/>
    </dgm:pt>
    <dgm:pt modelId="{ADC3E2B8-C348-4B10-80A0-B51007C0E184}" type="pres">
      <dgm:prSet presAssocID="{90FC8A18-F53B-4E3F-A98F-E86047200F9B}" presName="parentText" presStyleLbl="node1" presStyleIdx="5" presStyleCnt="6">
        <dgm:presLayoutVars>
          <dgm:chMax val="0"/>
          <dgm:bulletEnabled val="1"/>
        </dgm:presLayoutVars>
      </dgm:prSet>
      <dgm:spPr/>
    </dgm:pt>
    <dgm:pt modelId="{F3D18654-A90A-4CF8-9954-DD128F8637C3}" type="pres">
      <dgm:prSet presAssocID="{90FC8A18-F53B-4E3F-A98F-E86047200F9B}" presName="negativeSpace" presStyleCnt="0"/>
      <dgm:spPr/>
    </dgm:pt>
    <dgm:pt modelId="{F1C8C64C-470A-4D96-9C45-B910F29DF611}" type="pres">
      <dgm:prSet presAssocID="{90FC8A18-F53B-4E3F-A98F-E86047200F9B}" presName="childText" presStyleLbl="conFgAcc1" presStyleIdx="5" presStyleCnt="6">
        <dgm:presLayoutVars>
          <dgm:bulletEnabled val="1"/>
        </dgm:presLayoutVars>
      </dgm:prSet>
      <dgm:spPr/>
    </dgm:pt>
  </dgm:ptLst>
  <dgm:cxnLst>
    <dgm:cxn modelId="{42A0AC0B-2D24-49DE-9B10-AE2088FDA5DE}" srcId="{D2466F11-1E86-4321-9321-8632CBF2A318}" destId="{F1B8CB3F-2748-4DCE-91D3-47A352E1C3D9}" srcOrd="2" destOrd="0" parTransId="{3106FEEB-631E-4ECD-BA97-1DAA363E6D94}" sibTransId="{5C5CFF66-7080-4A75-AF85-3E31D59454D9}"/>
    <dgm:cxn modelId="{03FAE40E-A656-4E5F-9157-48AED9771D4F}" type="presOf" srcId="{2FF13A6F-FFDB-4B21-848F-AED9E8E4D0B5}" destId="{E3C108EB-B890-4CC2-8ABE-AEB2C7F9ED2F}" srcOrd="0" destOrd="0" presId="urn:microsoft.com/office/officeart/2005/8/layout/list1"/>
    <dgm:cxn modelId="{458B6718-4B36-4D93-A3D9-74D4F15D945F}" type="presOf" srcId="{F1B8CB3F-2748-4DCE-91D3-47A352E1C3D9}" destId="{855EE183-C0A9-4CD3-B2FB-BC014AFDD2DC}" srcOrd="1" destOrd="0" presId="urn:microsoft.com/office/officeart/2005/8/layout/list1"/>
    <dgm:cxn modelId="{0014FD20-8085-4F6E-99A6-4B3127DF01E5}" type="presOf" srcId="{F1B8CB3F-2748-4DCE-91D3-47A352E1C3D9}" destId="{FCD6CFA7-0D0D-43D0-9087-3EC83D55A9B4}" srcOrd="0" destOrd="0" presId="urn:microsoft.com/office/officeart/2005/8/layout/list1"/>
    <dgm:cxn modelId="{487A8E39-D7AD-40A0-AF11-40FAE60E7B17}" srcId="{D2466F11-1E86-4321-9321-8632CBF2A318}" destId="{53E6C090-BE27-483D-A194-50839E0DF13D}" srcOrd="0" destOrd="0" parTransId="{A4EC173F-19CD-4742-B44D-6A99634EDA16}" sibTransId="{1E5A96CC-92F5-4C05-9573-73E20D6133A5}"/>
    <dgm:cxn modelId="{5AA8285B-2309-4A6D-A142-4A9D9FBD2361}" type="presOf" srcId="{B91F0D73-063C-45BE-91EC-108D0ED355C7}" destId="{494BF741-360B-4C25-A9C5-CAB6255B382B}" srcOrd="0" destOrd="0" presId="urn:microsoft.com/office/officeart/2005/8/layout/list1"/>
    <dgm:cxn modelId="{4031C360-39DD-4D70-A5C1-5F6DA0E0D1E7}" srcId="{D2466F11-1E86-4321-9321-8632CBF2A318}" destId="{B91F0D73-063C-45BE-91EC-108D0ED355C7}" srcOrd="1" destOrd="0" parTransId="{F078B1E0-2EEB-4B6D-A407-BA3037CA9137}" sibTransId="{D6685BCA-EB2F-4052-8666-D2E9C5C14EFD}"/>
    <dgm:cxn modelId="{6A90154E-F28B-422A-9DC6-2D68D875E3A9}" srcId="{D2466F11-1E86-4321-9321-8632CBF2A318}" destId="{2FF13A6F-FFDB-4B21-848F-AED9E8E4D0B5}" srcOrd="3" destOrd="0" parTransId="{119DC01D-3676-4C81-BEE8-87E349453C60}" sibTransId="{C2C52806-0D4E-4619-B00D-DAF9F821A6A7}"/>
    <dgm:cxn modelId="{9B650555-83E0-48AB-94FC-46EDDB02CCF0}" type="presOf" srcId="{E0B58137-7DD3-43B9-A38E-775BF82E76D1}" destId="{651FEC93-98F1-4C80-8960-AFE4C0D0297C}" srcOrd="0" destOrd="0" presId="urn:microsoft.com/office/officeart/2005/8/layout/list1"/>
    <dgm:cxn modelId="{B2A9CD7E-2695-4A88-9143-E8148246C619}" type="presOf" srcId="{53E6C090-BE27-483D-A194-50839E0DF13D}" destId="{36F87F10-5B04-4737-BA21-25AB154166E6}" srcOrd="1" destOrd="0" presId="urn:microsoft.com/office/officeart/2005/8/layout/list1"/>
    <dgm:cxn modelId="{75378091-CBC9-4AEC-AAC5-37948A4FCC75}" type="presOf" srcId="{90FC8A18-F53B-4E3F-A98F-E86047200F9B}" destId="{350635F7-E702-40AB-A53B-D2678ABD4DEA}" srcOrd="0" destOrd="0" presId="urn:microsoft.com/office/officeart/2005/8/layout/list1"/>
    <dgm:cxn modelId="{56D2CFA2-F215-4FA6-8254-040D4A51242C}" type="presOf" srcId="{D2466F11-1E86-4321-9321-8632CBF2A318}" destId="{494D4F86-1D2F-45E3-AB1A-3B8912401935}" srcOrd="0" destOrd="0" presId="urn:microsoft.com/office/officeart/2005/8/layout/list1"/>
    <dgm:cxn modelId="{4AFE6EAD-69BE-4D26-A67E-96E198D105EC}" type="presOf" srcId="{B91F0D73-063C-45BE-91EC-108D0ED355C7}" destId="{739C6C2F-17FC-45E9-B565-AF9745C160E1}" srcOrd="1" destOrd="0" presId="urn:microsoft.com/office/officeart/2005/8/layout/list1"/>
    <dgm:cxn modelId="{39F96EBF-C613-404D-9778-F1A23A6E258C}" srcId="{D2466F11-1E86-4321-9321-8632CBF2A318}" destId="{90FC8A18-F53B-4E3F-A98F-E86047200F9B}" srcOrd="5" destOrd="0" parTransId="{EF066AD6-55B4-4EE7-99C1-7F33422FD87A}" sibTransId="{9E633735-125E-4CEB-8235-437E288D4D44}"/>
    <dgm:cxn modelId="{B5683AC0-8C8E-42E1-9AE9-669320175290}" type="presOf" srcId="{E0B58137-7DD3-43B9-A38E-775BF82E76D1}" destId="{DE3518ED-252F-484E-8660-C470717CC7EA}" srcOrd="1" destOrd="0" presId="urn:microsoft.com/office/officeart/2005/8/layout/list1"/>
    <dgm:cxn modelId="{BD3222DB-5BFD-4320-9C20-AE7B8EF67D42}" type="presOf" srcId="{53E6C090-BE27-483D-A194-50839E0DF13D}" destId="{8604A335-3FA9-447F-A3A6-A266257C21C2}" srcOrd="0" destOrd="0" presId="urn:microsoft.com/office/officeart/2005/8/layout/list1"/>
    <dgm:cxn modelId="{14EFADE1-E444-447E-9469-BCF1CD177A3A}" type="presOf" srcId="{2FF13A6F-FFDB-4B21-848F-AED9E8E4D0B5}" destId="{ACE47B92-84A7-467A-99E1-5ED66892538B}" srcOrd="1" destOrd="0" presId="urn:microsoft.com/office/officeart/2005/8/layout/list1"/>
    <dgm:cxn modelId="{278F34EE-7259-4CE0-B753-81B1E419C96D}" type="presOf" srcId="{90FC8A18-F53B-4E3F-A98F-E86047200F9B}" destId="{ADC3E2B8-C348-4B10-80A0-B51007C0E184}" srcOrd="1" destOrd="0" presId="urn:microsoft.com/office/officeart/2005/8/layout/list1"/>
    <dgm:cxn modelId="{12F0A7FD-8094-4295-8057-3D59E3B5FC63}" srcId="{D2466F11-1E86-4321-9321-8632CBF2A318}" destId="{E0B58137-7DD3-43B9-A38E-775BF82E76D1}" srcOrd="4" destOrd="0" parTransId="{3A2BDB94-FB9B-4D83-9B18-219B08C6728C}" sibTransId="{2F50276F-0BFB-485B-A8C7-983FFF6CC45B}"/>
    <dgm:cxn modelId="{219C5063-16B8-4B14-B139-2C2904FC6508}" type="presParOf" srcId="{494D4F86-1D2F-45E3-AB1A-3B8912401935}" destId="{7B37F64E-EB1D-4FD0-B7C2-A833365F99A6}" srcOrd="0" destOrd="0" presId="urn:microsoft.com/office/officeart/2005/8/layout/list1"/>
    <dgm:cxn modelId="{547BC975-C90C-41A4-A061-60E10E3F9E24}" type="presParOf" srcId="{7B37F64E-EB1D-4FD0-B7C2-A833365F99A6}" destId="{8604A335-3FA9-447F-A3A6-A266257C21C2}" srcOrd="0" destOrd="0" presId="urn:microsoft.com/office/officeart/2005/8/layout/list1"/>
    <dgm:cxn modelId="{24883277-7148-41AB-8AF3-A423AB9D6303}" type="presParOf" srcId="{7B37F64E-EB1D-4FD0-B7C2-A833365F99A6}" destId="{36F87F10-5B04-4737-BA21-25AB154166E6}" srcOrd="1" destOrd="0" presId="urn:microsoft.com/office/officeart/2005/8/layout/list1"/>
    <dgm:cxn modelId="{127C40FE-B80C-4537-AFB9-9061FA42ACCB}" type="presParOf" srcId="{494D4F86-1D2F-45E3-AB1A-3B8912401935}" destId="{216A1167-77D2-4D6F-A848-CC7FC7E2BB33}" srcOrd="1" destOrd="0" presId="urn:microsoft.com/office/officeart/2005/8/layout/list1"/>
    <dgm:cxn modelId="{9495199C-2087-474E-9953-582E652E3408}" type="presParOf" srcId="{494D4F86-1D2F-45E3-AB1A-3B8912401935}" destId="{EDFBCD41-51B3-4AA1-9783-B17E4947D532}" srcOrd="2" destOrd="0" presId="urn:microsoft.com/office/officeart/2005/8/layout/list1"/>
    <dgm:cxn modelId="{CBD7A68B-5898-4CB4-A7A9-62DED5AC6D80}" type="presParOf" srcId="{494D4F86-1D2F-45E3-AB1A-3B8912401935}" destId="{65929D9A-AA05-4D32-801B-972157DE2467}" srcOrd="3" destOrd="0" presId="urn:microsoft.com/office/officeart/2005/8/layout/list1"/>
    <dgm:cxn modelId="{BD797C7E-A036-4BCE-BB4D-251561B22EEE}" type="presParOf" srcId="{494D4F86-1D2F-45E3-AB1A-3B8912401935}" destId="{0FA35A16-15C3-46AA-976D-27B432B21279}" srcOrd="4" destOrd="0" presId="urn:microsoft.com/office/officeart/2005/8/layout/list1"/>
    <dgm:cxn modelId="{0BF66601-626C-4C0A-9472-FA3CD018ED5A}" type="presParOf" srcId="{0FA35A16-15C3-46AA-976D-27B432B21279}" destId="{494BF741-360B-4C25-A9C5-CAB6255B382B}" srcOrd="0" destOrd="0" presId="urn:microsoft.com/office/officeart/2005/8/layout/list1"/>
    <dgm:cxn modelId="{8D79E5F6-AFB3-4CFD-A612-FB0C2FF40B11}" type="presParOf" srcId="{0FA35A16-15C3-46AA-976D-27B432B21279}" destId="{739C6C2F-17FC-45E9-B565-AF9745C160E1}" srcOrd="1" destOrd="0" presId="urn:microsoft.com/office/officeart/2005/8/layout/list1"/>
    <dgm:cxn modelId="{8E401B15-C344-4A99-B722-F001596D478F}" type="presParOf" srcId="{494D4F86-1D2F-45E3-AB1A-3B8912401935}" destId="{5DF816D7-D19D-46F4-9084-48A37D84929F}" srcOrd="5" destOrd="0" presId="urn:microsoft.com/office/officeart/2005/8/layout/list1"/>
    <dgm:cxn modelId="{35F61FF2-F22B-434B-B8BA-BFDF74885E4C}" type="presParOf" srcId="{494D4F86-1D2F-45E3-AB1A-3B8912401935}" destId="{77D2990C-94C5-4D73-A403-720B469DC531}" srcOrd="6" destOrd="0" presId="urn:microsoft.com/office/officeart/2005/8/layout/list1"/>
    <dgm:cxn modelId="{8454683C-AA2C-4726-BF59-BC3B6FC1E9F6}" type="presParOf" srcId="{494D4F86-1D2F-45E3-AB1A-3B8912401935}" destId="{71F5000E-A483-41E4-BFDF-9E524D3CB5D6}" srcOrd="7" destOrd="0" presId="urn:microsoft.com/office/officeart/2005/8/layout/list1"/>
    <dgm:cxn modelId="{B3E8D238-0D1C-4389-A363-537F33F485FB}" type="presParOf" srcId="{494D4F86-1D2F-45E3-AB1A-3B8912401935}" destId="{47F8F65D-36B1-4904-A909-9A87877D9113}" srcOrd="8" destOrd="0" presId="urn:microsoft.com/office/officeart/2005/8/layout/list1"/>
    <dgm:cxn modelId="{F4A5A75E-03EE-478D-A67C-3227E8B2FBDA}" type="presParOf" srcId="{47F8F65D-36B1-4904-A909-9A87877D9113}" destId="{FCD6CFA7-0D0D-43D0-9087-3EC83D55A9B4}" srcOrd="0" destOrd="0" presId="urn:microsoft.com/office/officeart/2005/8/layout/list1"/>
    <dgm:cxn modelId="{30FA09D5-BF8A-4333-9ECE-50CC3A15EA57}" type="presParOf" srcId="{47F8F65D-36B1-4904-A909-9A87877D9113}" destId="{855EE183-C0A9-4CD3-B2FB-BC014AFDD2DC}" srcOrd="1" destOrd="0" presId="urn:microsoft.com/office/officeart/2005/8/layout/list1"/>
    <dgm:cxn modelId="{999F0026-B569-46A6-9C8E-B0F15D02FB9E}" type="presParOf" srcId="{494D4F86-1D2F-45E3-AB1A-3B8912401935}" destId="{DA4DF25A-AE8C-41CB-817B-C1C4B386C37F}" srcOrd="9" destOrd="0" presId="urn:microsoft.com/office/officeart/2005/8/layout/list1"/>
    <dgm:cxn modelId="{788EB6DF-CD6E-4654-80B5-29204463C89E}" type="presParOf" srcId="{494D4F86-1D2F-45E3-AB1A-3B8912401935}" destId="{8A866716-362F-4E15-82DA-61060F962AF4}" srcOrd="10" destOrd="0" presId="urn:microsoft.com/office/officeart/2005/8/layout/list1"/>
    <dgm:cxn modelId="{4F1C3C9E-F2EF-4465-B8B8-7016B425DAE6}" type="presParOf" srcId="{494D4F86-1D2F-45E3-AB1A-3B8912401935}" destId="{100547CF-DE84-4213-937F-19BC1E93A2F3}" srcOrd="11" destOrd="0" presId="urn:microsoft.com/office/officeart/2005/8/layout/list1"/>
    <dgm:cxn modelId="{71A4C4D4-E88C-463A-BEF2-D744EA16F58D}" type="presParOf" srcId="{494D4F86-1D2F-45E3-AB1A-3B8912401935}" destId="{2E99AE29-7CBD-4DFF-945B-C7BBF13513DA}" srcOrd="12" destOrd="0" presId="urn:microsoft.com/office/officeart/2005/8/layout/list1"/>
    <dgm:cxn modelId="{9FAB3CC9-E68C-46D6-B7CD-42B60ADB427E}" type="presParOf" srcId="{2E99AE29-7CBD-4DFF-945B-C7BBF13513DA}" destId="{E3C108EB-B890-4CC2-8ABE-AEB2C7F9ED2F}" srcOrd="0" destOrd="0" presId="urn:microsoft.com/office/officeart/2005/8/layout/list1"/>
    <dgm:cxn modelId="{358E7E2D-37F9-439B-A8B5-4C629324D753}" type="presParOf" srcId="{2E99AE29-7CBD-4DFF-945B-C7BBF13513DA}" destId="{ACE47B92-84A7-467A-99E1-5ED66892538B}" srcOrd="1" destOrd="0" presId="urn:microsoft.com/office/officeart/2005/8/layout/list1"/>
    <dgm:cxn modelId="{70BFACED-0739-43F3-838E-6A0AE6DA21CF}" type="presParOf" srcId="{494D4F86-1D2F-45E3-AB1A-3B8912401935}" destId="{C8B70650-8349-48A5-9D48-5796F5581E88}" srcOrd="13" destOrd="0" presId="urn:microsoft.com/office/officeart/2005/8/layout/list1"/>
    <dgm:cxn modelId="{35125029-E7FE-4A91-8156-A8405B14F43B}" type="presParOf" srcId="{494D4F86-1D2F-45E3-AB1A-3B8912401935}" destId="{1B278599-77F8-4190-9879-569EED16191E}" srcOrd="14" destOrd="0" presId="urn:microsoft.com/office/officeart/2005/8/layout/list1"/>
    <dgm:cxn modelId="{EB551EF4-F16D-4EF2-AB5A-1845B6AFEE8C}" type="presParOf" srcId="{494D4F86-1D2F-45E3-AB1A-3B8912401935}" destId="{EC5A4B6B-8E08-4F58-AFAB-6AF6B618A27E}" srcOrd="15" destOrd="0" presId="urn:microsoft.com/office/officeart/2005/8/layout/list1"/>
    <dgm:cxn modelId="{F4591759-BFB6-473E-ABE5-4B4A052A3F6F}" type="presParOf" srcId="{494D4F86-1D2F-45E3-AB1A-3B8912401935}" destId="{F83E4241-9A94-4EA0-B840-0210F07CDD91}" srcOrd="16" destOrd="0" presId="urn:microsoft.com/office/officeart/2005/8/layout/list1"/>
    <dgm:cxn modelId="{3B670B68-F384-47D3-9005-B3CAF455786F}" type="presParOf" srcId="{F83E4241-9A94-4EA0-B840-0210F07CDD91}" destId="{651FEC93-98F1-4C80-8960-AFE4C0D0297C}" srcOrd="0" destOrd="0" presId="urn:microsoft.com/office/officeart/2005/8/layout/list1"/>
    <dgm:cxn modelId="{E7823C2B-22E9-4E09-B79E-3EABEEA6FF83}" type="presParOf" srcId="{F83E4241-9A94-4EA0-B840-0210F07CDD91}" destId="{DE3518ED-252F-484E-8660-C470717CC7EA}" srcOrd="1" destOrd="0" presId="urn:microsoft.com/office/officeart/2005/8/layout/list1"/>
    <dgm:cxn modelId="{71ADB833-F652-4849-8F35-B8620AB389C4}" type="presParOf" srcId="{494D4F86-1D2F-45E3-AB1A-3B8912401935}" destId="{BC5F894E-2AC0-4478-B96D-FE1D95F27CE4}" srcOrd="17" destOrd="0" presId="urn:microsoft.com/office/officeart/2005/8/layout/list1"/>
    <dgm:cxn modelId="{CCAE644E-D80B-4140-8543-954277E76371}" type="presParOf" srcId="{494D4F86-1D2F-45E3-AB1A-3B8912401935}" destId="{2F676F3D-72E3-42A1-8E97-A1D6832808C7}" srcOrd="18" destOrd="0" presId="urn:microsoft.com/office/officeart/2005/8/layout/list1"/>
    <dgm:cxn modelId="{8B2B0285-06EF-4A3F-91BE-6E1E75BE81D5}" type="presParOf" srcId="{494D4F86-1D2F-45E3-AB1A-3B8912401935}" destId="{3F39B146-8C40-4070-95E5-2ADB098A73F6}" srcOrd="19" destOrd="0" presId="urn:microsoft.com/office/officeart/2005/8/layout/list1"/>
    <dgm:cxn modelId="{A9FD6F41-9277-4973-B719-536713A44361}" type="presParOf" srcId="{494D4F86-1D2F-45E3-AB1A-3B8912401935}" destId="{B1DDB7E5-BE3C-400E-BFF1-640BB9B2A7D7}" srcOrd="20" destOrd="0" presId="urn:microsoft.com/office/officeart/2005/8/layout/list1"/>
    <dgm:cxn modelId="{D58AE5B5-5C4A-4BA9-98D9-1594231E04FC}" type="presParOf" srcId="{B1DDB7E5-BE3C-400E-BFF1-640BB9B2A7D7}" destId="{350635F7-E702-40AB-A53B-D2678ABD4DEA}" srcOrd="0" destOrd="0" presId="urn:microsoft.com/office/officeart/2005/8/layout/list1"/>
    <dgm:cxn modelId="{06D3BCD9-0D0E-46EA-BE1A-3E2BF8C9EE0D}" type="presParOf" srcId="{B1DDB7E5-BE3C-400E-BFF1-640BB9B2A7D7}" destId="{ADC3E2B8-C348-4B10-80A0-B51007C0E184}" srcOrd="1" destOrd="0" presId="urn:microsoft.com/office/officeart/2005/8/layout/list1"/>
    <dgm:cxn modelId="{CC43712B-C087-45C1-8D30-EA1D531140FF}" type="presParOf" srcId="{494D4F86-1D2F-45E3-AB1A-3B8912401935}" destId="{F3D18654-A90A-4CF8-9954-DD128F8637C3}" srcOrd="21" destOrd="0" presId="urn:microsoft.com/office/officeart/2005/8/layout/list1"/>
    <dgm:cxn modelId="{83E42AF0-C14B-49F2-95CC-9F520969EF70}" type="presParOf" srcId="{494D4F86-1D2F-45E3-AB1A-3B8912401935}" destId="{F1C8C64C-470A-4D96-9C45-B910F29DF611}"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BCD41-51B3-4AA1-9783-B17E4947D532}">
      <dsp:nvSpPr>
        <dsp:cNvPr id="0" name=""/>
        <dsp:cNvSpPr/>
      </dsp:nvSpPr>
      <dsp:spPr>
        <a:xfrm>
          <a:off x="0" y="327408"/>
          <a:ext cx="8128000"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6F87F10-5B04-4737-BA21-25AB154166E6}">
      <dsp:nvSpPr>
        <dsp:cNvPr id="0" name=""/>
        <dsp:cNvSpPr/>
      </dsp:nvSpPr>
      <dsp:spPr>
        <a:xfrm>
          <a:off x="406400" y="41733"/>
          <a:ext cx="5689600" cy="5904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b="1" kern="1200">
              <a:latin typeface="Barlow Bold" pitchFamily="34" charset="0"/>
              <a:ea typeface="Barlow Bold" pitchFamily="34" charset="-122"/>
              <a:cs typeface="Barlow Bold" pitchFamily="34" charset="-120"/>
            </a:rPr>
            <a:t>Data Elements Analysis</a:t>
          </a:r>
          <a:endParaRPr lang="en-US" sz="2000" kern="1200" dirty="0"/>
        </a:p>
      </dsp:txBody>
      <dsp:txXfrm>
        <a:off x="435221" y="70554"/>
        <a:ext cx="5631958" cy="532758"/>
      </dsp:txXfrm>
    </dsp:sp>
    <dsp:sp modelId="{77D2990C-94C5-4D73-A403-720B469DC531}">
      <dsp:nvSpPr>
        <dsp:cNvPr id="0" name=""/>
        <dsp:cNvSpPr/>
      </dsp:nvSpPr>
      <dsp:spPr>
        <a:xfrm>
          <a:off x="0" y="1244133"/>
          <a:ext cx="8128000"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39C6C2F-17FC-45E9-B565-AF9745C160E1}">
      <dsp:nvSpPr>
        <dsp:cNvPr id="0" name=""/>
        <dsp:cNvSpPr/>
      </dsp:nvSpPr>
      <dsp:spPr>
        <a:xfrm>
          <a:off x="406400" y="948933"/>
          <a:ext cx="5689600" cy="5904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b="1" kern="1200">
              <a:latin typeface="Barlow Bold" pitchFamily="34" charset="0"/>
              <a:ea typeface="Barlow Bold" pitchFamily="34" charset="-122"/>
              <a:cs typeface="Barlow Bold" pitchFamily="34" charset="-120"/>
            </a:rPr>
            <a:t>Conceptual Design: </a:t>
          </a:r>
          <a:endParaRPr lang="en-US" sz="2000" kern="1200" dirty="0"/>
        </a:p>
      </dsp:txBody>
      <dsp:txXfrm>
        <a:off x="435221" y="977754"/>
        <a:ext cx="5631958" cy="532758"/>
      </dsp:txXfrm>
    </dsp:sp>
    <dsp:sp modelId="{8A866716-362F-4E15-82DA-61060F962AF4}">
      <dsp:nvSpPr>
        <dsp:cNvPr id="0" name=""/>
        <dsp:cNvSpPr/>
      </dsp:nvSpPr>
      <dsp:spPr>
        <a:xfrm>
          <a:off x="0" y="2151333"/>
          <a:ext cx="8128000"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5EE183-C0A9-4CD3-B2FB-BC014AFDD2DC}">
      <dsp:nvSpPr>
        <dsp:cNvPr id="0" name=""/>
        <dsp:cNvSpPr/>
      </dsp:nvSpPr>
      <dsp:spPr>
        <a:xfrm>
          <a:off x="406400" y="1856133"/>
          <a:ext cx="5689600" cy="5904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b="1" kern="1200">
              <a:latin typeface="Barlow Bold" pitchFamily="34" charset="0"/>
              <a:ea typeface="Barlow Bold" pitchFamily="34" charset="-122"/>
              <a:cs typeface="Barlow Bold" pitchFamily="34" charset="-120"/>
            </a:rPr>
            <a:t>ER Diagram Analysis</a:t>
          </a:r>
          <a:endParaRPr lang="en-US" sz="2000" kern="1200" dirty="0"/>
        </a:p>
      </dsp:txBody>
      <dsp:txXfrm>
        <a:off x="435221" y="1884954"/>
        <a:ext cx="5631958" cy="532758"/>
      </dsp:txXfrm>
    </dsp:sp>
    <dsp:sp modelId="{1B278599-77F8-4190-9879-569EED16191E}">
      <dsp:nvSpPr>
        <dsp:cNvPr id="0" name=""/>
        <dsp:cNvSpPr/>
      </dsp:nvSpPr>
      <dsp:spPr>
        <a:xfrm>
          <a:off x="0" y="3058533"/>
          <a:ext cx="8128000"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CE47B92-84A7-467A-99E1-5ED66892538B}">
      <dsp:nvSpPr>
        <dsp:cNvPr id="0" name=""/>
        <dsp:cNvSpPr/>
      </dsp:nvSpPr>
      <dsp:spPr>
        <a:xfrm>
          <a:off x="406400" y="2763333"/>
          <a:ext cx="5689600" cy="5904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b="1" kern="1200">
              <a:latin typeface="Barlow Bold" pitchFamily="34" charset="0"/>
              <a:ea typeface="Barlow Bold" pitchFamily="34" charset="-122"/>
              <a:cs typeface="Barlow Bold" pitchFamily="34" charset="-120"/>
            </a:rPr>
            <a:t>Database Normalization</a:t>
          </a:r>
          <a:endParaRPr lang="en-US" sz="2000" kern="1200" dirty="0"/>
        </a:p>
      </dsp:txBody>
      <dsp:txXfrm>
        <a:off x="435221" y="2792154"/>
        <a:ext cx="5631958" cy="532758"/>
      </dsp:txXfrm>
    </dsp:sp>
    <dsp:sp modelId="{2F676F3D-72E3-42A1-8E97-A1D6832808C7}">
      <dsp:nvSpPr>
        <dsp:cNvPr id="0" name=""/>
        <dsp:cNvSpPr/>
      </dsp:nvSpPr>
      <dsp:spPr>
        <a:xfrm>
          <a:off x="0" y="3965733"/>
          <a:ext cx="8128000"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E3518ED-252F-484E-8660-C470717CC7EA}">
      <dsp:nvSpPr>
        <dsp:cNvPr id="0" name=""/>
        <dsp:cNvSpPr/>
      </dsp:nvSpPr>
      <dsp:spPr>
        <a:xfrm>
          <a:off x="406400" y="3670533"/>
          <a:ext cx="5689600" cy="5904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b="1" kern="1200">
              <a:latin typeface="Barlow Bold" pitchFamily="34" charset="0"/>
              <a:ea typeface="Barlow Bold" pitchFamily="34" charset="-122"/>
              <a:cs typeface="Barlow Bold" pitchFamily="34" charset="-120"/>
            </a:rPr>
            <a:t>EER Model and Hybrid Architecture </a:t>
          </a:r>
          <a:endParaRPr lang="en-US" sz="2000" kern="1200" dirty="0"/>
        </a:p>
      </dsp:txBody>
      <dsp:txXfrm>
        <a:off x="435221" y="3699354"/>
        <a:ext cx="5631958" cy="532758"/>
      </dsp:txXfrm>
    </dsp:sp>
    <dsp:sp modelId="{F1C8C64C-470A-4D96-9C45-B910F29DF611}">
      <dsp:nvSpPr>
        <dsp:cNvPr id="0" name=""/>
        <dsp:cNvSpPr/>
      </dsp:nvSpPr>
      <dsp:spPr>
        <a:xfrm>
          <a:off x="0" y="4872933"/>
          <a:ext cx="8128000"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DC3E2B8-C348-4B10-80A0-B51007C0E184}">
      <dsp:nvSpPr>
        <dsp:cNvPr id="0" name=""/>
        <dsp:cNvSpPr/>
      </dsp:nvSpPr>
      <dsp:spPr>
        <a:xfrm>
          <a:off x="406400" y="4577733"/>
          <a:ext cx="5689600" cy="5904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b="1" kern="1200">
              <a:latin typeface="Barlow Bold" pitchFamily="34" charset="0"/>
              <a:ea typeface="Barlow Bold" pitchFamily="34" charset="-122"/>
              <a:cs typeface="Barlow Bold" pitchFamily="34" charset="-120"/>
            </a:rPr>
            <a:t>Backend Implementation</a:t>
          </a:r>
          <a:endParaRPr lang="en-US" sz="2000" kern="1200" dirty="0"/>
        </a:p>
      </dsp:txBody>
      <dsp:txXfrm>
        <a:off x="435221" y="4606554"/>
        <a:ext cx="563195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F36A5-6D0F-47E5-B680-2607023E49C4}"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F13D31-7A5C-4C87-9047-664FB2DA1316}" type="slidenum">
              <a:rPr lang="en-US" smtClean="0"/>
              <a:t>‹#›</a:t>
            </a:fld>
            <a:endParaRPr lang="en-US"/>
          </a:p>
        </p:txBody>
      </p:sp>
    </p:spTree>
    <p:extLst>
      <p:ext uri="{BB962C8B-B14F-4D97-AF65-F5344CB8AC3E}">
        <p14:creationId xmlns:p14="http://schemas.microsoft.com/office/powerpoint/2010/main" val="1021399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2B03-0628-495F-A152-DBFD58DC9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A99420-FD13-4B85-96AA-B51AC97A9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25C51E-433A-4322-B8F8-DACD89099A8F}"/>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5" name="Footer Placeholder 4">
            <a:extLst>
              <a:ext uri="{FF2B5EF4-FFF2-40B4-BE49-F238E27FC236}">
                <a16:creationId xmlns:a16="http://schemas.microsoft.com/office/drawing/2014/main" id="{EA72689B-F575-4102-8FB7-6F27C7D0D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838F3-F9DB-438E-9855-32256BFBF37A}"/>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2531440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8640-834B-4A66-ACF7-F634AEC45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5BAAD6-E68B-4491-B2B2-620C111B8F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EF5FC-8852-444D-9CEC-F79D040699C8}"/>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5" name="Footer Placeholder 4">
            <a:extLst>
              <a:ext uri="{FF2B5EF4-FFF2-40B4-BE49-F238E27FC236}">
                <a16:creationId xmlns:a16="http://schemas.microsoft.com/office/drawing/2014/main" id="{61A34BA9-CCD3-42E9-92DD-7D6BC0E7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6DC42-A57B-47BA-B7C8-01CBAC2BC743}"/>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98477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7850A-9649-4C49-A504-E4E1DD523B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F1BB14-407E-43C7-90FD-B0F017B930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3E817-9C46-48BC-A7A2-AA19C5D55AF2}"/>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5" name="Footer Placeholder 4">
            <a:extLst>
              <a:ext uri="{FF2B5EF4-FFF2-40B4-BE49-F238E27FC236}">
                <a16:creationId xmlns:a16="http://schemas.microsoft.com/office/drawing/2014/main" id="{34A821C0-D68E-4D13-9BDF-E47567A2A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DE31F-83A9-4FCE-96EC-58E5603601F9}"/>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411161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84486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92857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63396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263872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48469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99060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68236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17241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52631-0A58-4A36-A2EC-6541A250D8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0DC5DD-6398-4325-BC1E-8746A3E332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30ABAF-4E5A-41BE-A345-443E894EEF6B}"/>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5" name="Footer Placeholder 4">
            <a:extLst>
              <a:ext uri="{FF2B5EF4-FFF2-40B4-BE49-F238E27FC236}">
                <a16:creationId xmlns:a16="http://schemas.microsoft.com/office/drawing/2014/main" id="{0DFB0524-85BC-49E9-A4FA-72980A8B4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2CE70-4541-459B-9869-1AF279E22AFE}"/>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4033185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B7E0-7C5F-421E-A22D-356E9051B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6F95DC-CAFA-4A1D-951C-730F9EDB27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08A9AB-7A2E-4412-8874-8C4FA2485EB6}"/>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5" name="Footer Placeholder 4">
            <a:extLst>
              <a:ext uri="{FF2B5EF4-FFF2-40B4-BE49-F238E27FC236}">
                <a16:creationId xmlns:a16="http://schemas.microsoft.com/office/drawing/2014/main" id="{DE005EB2-A897-497B-AB20-0CA3D26C7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2EC76-6C59-475A-B8BF-EC79AA574A65}"/>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4062582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1CB0-DD54-4D13-9A53-D9C9E39AA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55645E-09CE-4D0B-B271-64B3A41264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4116F3-2BDF-4FB3-AC28-D8E895FA83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F75964-7D77-4F24-8282-7485B3B31818}"/>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6" name="Footer Placeholder 5">
            <a:extLst>
              <a:ext uri="{FF2B5EF4-FFF2-40B4-BE49-F238E27FC236}">
                <a16:creationId xmlns:a16="http://schemas.microsoft.com/office/drawing/2014/main" id="{2342F012-3396-4299-B122-47C9E454F4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B4C5F-B51A-41FE-BC96-AB8FC6CD2632}"/>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153519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2470-3330-4157-BBC4-6FBD04F43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278CD6-407F-421F-8648-2F56C8FCAF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4A815C-99A8-4B9A-A3B6-456A805469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1BAAD6-CA39-46F1-BD16-CC2D94B284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0DBDC2-D812-43F7-B7C4-6472649FE4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D797C7-52B9-41E3-A61C-FE4AA83B6323}"/>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8" name="Footer Placeholder 7">
            <a:extLst>
              <a:ext uri="{FF2B5EF4-FFF2-40B4-BE49-F238E27FC236}">
                <a16:creationId xmlns:a16="http://schemas.microsoft.com/office/drawing/2014/main" id="{4C748318-ED2A-4BFE-9000-4D07280621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D88160-933A-446C-BF95-2C4A6F6094CE}"/>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418950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D3CC8-28AC-45F7-B04F-A0955ADA0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CFACED-85D8-4E68-8B27-691AEA0C0484}"/>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4" name="Footer Placeholder 3">
            <a:extLst>
              <a:ext uri="{FF2B5EF4-FFF2-40B4-BE49-F238E27FC236}">
                <a16:creationId xmlns:a16="http://schemas.microsoft.com/office/drawing/2014/main" id="{04D506E1-9085-4DE3-9FFB-F2F501E0F9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7AAD54-1695-4F54-B4B0-7BB8250566D4}"/>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2089013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9FA275-4127-4D1A-BC83-AEFE4FBAE274}"/>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3" name="Footer Placeholder 2">
            <a:extLst>
              <a:ext uri="{FF2B5EF4-FFF2-40B4-BE49-F238E27FC236}">
                <a16:creationId xmlns:a16="http://schemas.microsoft.com/office/drawing/2014/main" id="{447D54E7-0D47-4DE2-AB9E-77FB0883DE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421A57-536E-445F-B6C2-5E1B7D4CA144}"/>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70804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E2BA-B70A-4EAA-8DAD-F9A19DD44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EDCFD2-553A-4794-8047-853A31D94C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F8B953-A8B3-4277-B93E-379BB2A30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CB1DA-E08D-4FE0-8BBD-A5FBF9C267A0}"/>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6" name="Footer Placeholder 5">
            <a:extLst>
              <a:ext uri="{FF2B5EF4-FFF2-40B4-BE49-F238E27FC236}">
                <a16:creationId xmlns:a16="http://schemas.microsoft.com/office/drawing/2014/main" id="{E462A782-9535-480D-B1A5-5F3FCB5633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BDC17-0C46-40B5-8B9E-226115E1B345}"/>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4206886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1679-9647-4812-A0E1-CFCE0419E4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74789C-7B9E-407F-B2D6-A31904AFDE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FF229D-6BA7-47C4-8994-FBAF4DF3B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7854D1-E076-45C7-83EE-1227E1F2CB7A}"/>
              </a:ext>
            </a:extLst>
          </p:cNvPr>
          <p:cNvSpPr>
            <a:spLocks noGrp="1"/>
          </p:cNvSpPr>
          <p:nvPr>
            <p:ph type="dt" sz="half" idx="10"/>
          </p:nvPr>
        </p:nvSpPr>
        <p:spPr/>
        <p:txBody>
          <a:bodyPr/>
          <a:lstStyle/>
          <a:p>
            <a:fld id="{3956AF8F-5929-4279-9E37-F6B3493BEBB1}" type="datetimeFigureOut">
              <a:rPr lang="en-US" smtClean="0"/>
              <a:t>6/9/2025</a:t>
            </a:fld>
            <a:endParaRPr lang="en-US"/>
          </a:p>
        </p:txBody>
      </p:sp>
      <p:sp>
        <p:nvSpPr>
          <p:cNvPr id="6" name="Footer Placeholder 5">
            <a:extLst>
              <a:ext uri="{FF2B5EF4-FFF2-40B4-BE49-F238E27FC236}">
                <a16:creationId xmlns:a16="http://schemas.microsoft.com/office/drawing/2014/main" id="{6C126434-5425-4397-8F35-55FCC31A7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4389D1-BD2F-4079-A521-E460A14960D0}"/>
              </a:ext>
            </a:extLst>
          </p:cNvPr>
          <p:cNvSpPr>
            <a:spLocks noGrp="1"/>
          </p:cNvSpPr>
          <p:nvPr>
            <p:ph type="sldNum" sz="quarter" idx="12"/>
          </p:nvPr>
        </p:nvSpPr>
        <p:spPr/>
        <p:txBody>
          <a:bodyPr/>
          <a:lstStyle/>
          <a:p>
            <a:fld id="{D7C2D480-2F9A-457A-80B9-6C37242413F5}" type="slidenum">
              <a:rPr lang="en-US" smtClean="0"/>
              <a:t>‹#›</a:t>
            </a:fld>
            <a:endParaRPr lang="en-US"/>
          </a:p>
        </p:txBody>
      </p:sp>
    </p:spTree>
    <p:extLst>
      <p:ext uri="{BB962C8B-B14F-4D97-AF65-F5344CB8AC3E}">
        <p14:creationId xmlns:p14="http://schemas.microsoft.com/office/powerpoint/2010/main" val="2589070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B81B1-6128-4CFA-A6EA-C340BAE05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B38F38-3E71-4E51-8367-697A14A723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F22FF-63A2-4DBB-BCA3-6F2D420028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56AF8F-5929-4279-9E37-F6B3493BEBB1}" type="datetimeFigureOut">
              <a:rPr lang="en-US" smtClean="0"/>
              <a:t>6/9/2025</a:t>
            </a:fld>
            <a:endParaRPr lang="en-US"/>
          </a:p>
        </p:txBody>
      </p:sp>
      <p:sp>
        <p:nvSpPr>
          <p:cNvPr id="5" name="Footer Placeholder 4">
            <a:extLst>
              <a:ext uri="{FF2B5EF4-FFF2-40B4-BE49-F238E27FC236}">
                <a16:creationId xmlns:a16="http://schemas.microsoft.com/office/drawing/2014/main" id="{B4A5804E-C2FC-4320-93A2-5C6764FFC0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5DBEEB-3937-4409-84E1-80B4BAE2AE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2D480-2F9A-457A-80B9-6C37242413F5}" type="slidenum">
              <a:rPr lang="en-US" smtClean="0"/>
              <a:t>‹#›</a:t>
            </a:fld>
            <a:endParaRPr lang="en-US"/>
          </a:p>
        </p:txBody>
      </p:sp>
    </p:spTree>
    <p:extLst>
      <p:ext uri="{BB962C8B-B14F-4D97-AF65-F5344CB8AC3E}">
        <p14:creationId xmlns:p14="http://schemas.microsoft.com/office/powerpoint/2010/main" val="3628990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1400" y="0"/>
            <a:ext cx="4800600" cy="6858000"/>
          </a:xfrm>
          <a:prstGeom prst="rect">
            <a:avLst/>
          </a:prstGeom>
        </p:spPr>
      </p:pic>
      <p:sp>
        <p:nvSpPr>
          <p:cNvPr id="3" name="Text 0"/>
          <p:cNvSpPr/>
          <p:nvPr/>
        </p:nvSpPr>
        <p:spPr>
          <a:xfrm>
            <a:off x="631924" y="1977331"/>
            <a:ext cx="6356152" cy="1187847"/>
          </a:xfrm>
          <a:prstGeom prst="rect">
            <a:avLst/>
          </a:prstGeom>
          <a:noFill/>
          <a:ln/>
        </p:spPr>
        <p:txBody>
          <a:bodyPr wrap="square" lIns="0" tIns="0" rIns="0" bIns="0" rtlCol="0" anchor="t"/>
          <a:lstStyle/>
          <a:p>
            <a:pPr>
              <a:lnSpc>
                <a:spcPts val="4666"/>
              </a:lnSpc>
            </a:pPr>
            <a:r>
              <a:rPr lang="en-US" sz="3708" b="1" dirty="0">
                <a:solidFill>
                  <a:srgbClr val="2E3C4E"/>
                </a:solidFill>
                <a:latin typeface="Barlow Bold" pitchFamily="34" charset="0"/>
                <a:ea typeface="Barlow Bold" pitchFamily="34" charset="-122"/>
                <a:cs typeface="Barlow Bold" pitchFamily="34" charset="-120"/>
              </a:rPr>
              <a:t>Database and Backend Implementation</a:t>
            </a:r>
            <a:endParaRPr lang="en-US" sz="3708" dirty="0"/>
          </a:p>
        </p:txBody>
      </p:sp>
      <p:sp>
        <p:nvSpPr>
          <p:cNvPr id="4" name="Text 1"/>
          <p:cNvSpPr/>
          <p:nvPr/>
        </p:nvSpPr>
        <p:spPr>
          <a:xfrm>
            <a:off x="631924" y="3435945"/>
            <a:ext cx="6356152" cy="1444625"/>
          </a:xfrm>
          <a:prstGeom prst="rect">
            <a:avLst/>
          </a:prstGeom>
          <a:noFill/>
          <a:ln/>
        </p:spPr>
        <p:txBody>
          <a:bodyPr wrap="square" lIns="0" tIns="0" rIns="0" bIns="0" rtlCol="0" anchor="t"/>
          <a:lstStyle/>
          <a:p>
            <a:pPr>
              <a:lnSpc>
                <a:spcPts val="2250"/>
              </a:lnSpc>
            </a:pPr>
            <a:r>
              <a:rPr lang="en-US" sz="1417" dirty="0">
                <a:solidFill>
                  <a:srgbClr val="384653"/>
                </a:solidFill>
                <a:latin typeface="Montserrat" pitchFamily="34" charset="0"/>
                <a:ea typeface="Montserrat" pitchFamily="34" charset="-122"/>
                <a:cs typeface="Montserrat" pitchFamily="34" charset="-120"/>
              </a:rPr>
              <a:t>This presentation details the database and backend implementation for a mobile-based attendance management system, developed by the Department of Computer Engineering at the University of Buea. We will explore the theoretical foundations, design principles, and practical considerations that underpin this robust system.</a:t>
            </a:r>
            <a:endParaRPr lang="en-US" sz="1417" dirty="0"/>
          </a:p>
        </p:txBody>
      </p:sp>
      <p:sp>
        <p:nvSpPr>
          <p:cNvPr id="5" name="Text 1">
            <a:extLst>
              <a:ext uri="{FF2B5EF4-FFF2-40B4-BE49-F238E27FC236}">
                <a16:creationId xmlns:a16="http://schemas.microsoft.com/office/drawing/2014/main" id="{34FB3AD4-5630-4AD9-B20A-F3799A6CE948}"/>
              </a:ext>
            </a:extLst>
          </p:cNvPr>
          <p:cNvSpPr/>
          <p:nvPr/>
        </p:nvSpPr>
        <p:spPr>
          <a:xfrm>
            <a:off x="631924" y="5151337"/>
            <a:ext cx="7556421" cy="362903"/>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Mobile Attendance Management System</a:t>
            </a:r>
            <a:endParaRPr lang="en-US" sz="1750" dirty="0"/>
          </a:p>
        </p:txBody>
      </p:sp>
      <p:sp>
        <p:nvSpPr>
          <p:cNvPr id="6" name="Text 2">
            <a:extLst>
              <a:ext uri="{FF2B5EF4-FFF2-40B4-BE49-F238E27FC236}">
                <a16:creationId xmlns:a16="http://schemas.microsoft.com/office/drawing/2014/main" id="{51F346A9-8A35-4B25-92E1-CC99892656AC}"/>
              </a:ext>
            </a:extLst>
          </p:cNvPr>
          <p:cNvSpPr/>
          <p:nvPr/>
        </p:nvSpPr>
        <p:spPr>
          <a:xfrm>
            <a:off x="631924" y="5769390"/>
            <a:ext cx="7556421" cy="362903"/>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Group 17 | CEF 440 | Dr. Nkemeni Valery – May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1400" y="0"/>
            <a:ext cx="4800600" cy="6858000"/>
          </a:xfrm>
          <a:prstGeom prst="rect">
            <a:avLst/>
          </a:prstGeom>
        </p:spPr>
      </p:pic>
      <p:sp>
        <p:nvSpPr>
          <p:cNvPr id="3" name="Text 0"/>
          <p:cNvSpPr/>
          <p:nvPr/>
        </p:nvSpPr>
        <p:spPr>
          <a:xfrm>
            <a:off x="513557" y="427236"/>
            <a:ext cx="6592888" cy="965398"/>
          </a:xfrm>
          <a:prstGeom prst="rect">
            <a:avLst/>
          </a:prstGeom>
          <a:noFill/>
          <a:ln/>
        </p:spPr>
        <p:txBody>
          <a:bodyPr wrap="square" lIns="0" tIns="0" rIns="0" bIns="0" rtlCol="0" anchor="t"/>
          <a:lstStyle/>
          <a:p>
            <a:pPr>
              <a:lnSpc>
                <a:spcPts val="3792"/>
              </a:lnSpc>
            </a:pPr>
            <a:r>
              <a:rPr lang="en-US" sz="3000" b="1" dirty="0">
                <a:solidFill>
                  <a:srgbClr val="2E3C4E"/>
                </a:solidFill>
                <a:latin typeface="Barlow Bold" pitchFamily="34" charset="0"/>
                <a:ea typeface="Barlow Bold" pitchFamily="34" charset="-122"/>
                <a:cs typeface="Barlow Bold" pitchFamily="34" charset="-120"/>
              </a:rPr>
              <a:t>Backend Implementation: API Design and Data Processing</a:t>
            </a:r>
            <a:endParaRPr lang="en-US" sz="3000" dirty="0"/>
          </a:p>
        </p:txBody>
      </p:sp>
      <p:sp>
        <p:nvSpPr>
          <p:cNvPr id="4" name="Text 1"/>
          <p:cNvSpPr/>
          <p:nvPr/>
        </p:nvSpPr>
        <p:spPr>
          <a:xfrm>
            <a:off x="513557" y="1612702"/>
            <a:ext cx="6592888" cy="704255"/>
          </a:xfrm>
          <a:prstGeom prst="rect">
            <a:avLst/>
          </a:prstGeom>
          <a:noFill/>
          <a:ln/>
        </p:spPr>
        <p:txBody>
          <a:bodyPr wrap="square" lIns="0" tIns="0" rIns="0" bIns="0" rtlCol="0" anchor="t"/>
          <a:lstStyle/>
          <a:p>
            <a:pPr>
              <a:lnSpc>
                <a:spcPts val="1833"/>
              </a:lnSpc>
            </a:pPr>
            <a:r>
              <a:rPr lang="en-US" sz="1125" dirty="0">
                <a:solidFill>
                  <a:srgbClr val="384653"/>
                </a:solidFill>
                <a:latin typeface="Montserrat" pitchFamily="34" charset="0"/>
                <a:ea typeface="Montserrat" pitchFamily="34" charset="-122"/>
                <a:cs typeface="Montserrat" pitchFamily="34" charset="-120"/>
              </a:rPr>
              <a:t>The backend leverages FastAPI principles for a modern, high-performance web framework. It focuses on resource-based URLs, HTTP method semantics, stateless communication, and standard status codes for consistent operation results.</a:t>
            </a:r>
            <a:endParaRPr lang="en-US" sz="1125" dirty="0"/>
          </a:p>
        </p:txBody>
      </p:sp>
      <p:pic>
        <p:nvPicPr>
          <p:cNvPr id="5" name="Image 1" descr="preencoded.png"/>
          <p:cNvPicPr>
            <a:picLocks noChangeAspect="1"/>
          </p:cNvPicPr>
          <p:nvPr/>
        </p:nvPicPr>
        <p:blipFill>
          <a:blip r:embed="rId4"/>
          <a:stretch>
            <a:fillRect/>
          </a:stretch>
        </p:blipFill>
        <p:spPr>
          <a:xfrm>
            <a:off x="513557" y="2507556"/>
            <a:ext cx="366812" cy="366812"/>
          </a:xfrm>
          <a:prstGeom prst="rect">
            <a:avLst/>
          </a:prstGeom>
        </p:spPr>
      </p:pic>
      <p:sp>
        <p:nvSpPr>
          <p:cNvPr id="6" name="Text 2"/>
          <p:cNvSpPr/>
          <p:nvPr/>
        </p:nvSpPr>
        <p:spPr>
          <a:xfrm>
            <a:off x="1027013" y="2569071"/>
            <a:ext cx="2050455" cy="241300"/>
          </a:xfrm>
          <a:prstGeom prst="rect">
            <a:avLst/>
          </a:prstGeom>
          <a:noFill/>
          <a:ln/>
        </p:spPr>
        <p:txBody>
          <a:bodyPr wrap="none" lIns="0" tIns="0" rIns="0" bIns="0" rtlCol="0" anchor="t"/>
          <a:lstStyle/>
          <a:p>
            <a:pPr>
              <a:lnSpc>
                <a:spcPts val="1875"/>
              </a:lnSpc>
            </a:pPr>
            <a:r>
              <a:rPr lang="en-US" sz="1500" b="1" dirty="0">
                <a:solidFill>
                  <a:srgbClr val="384653"/>
                </a:solidFill>
                <a:latin typeface="Barlow Bold" pitchFamily="34" charset="0"/>
                <a:ea typeface="Barlow Bold" pitchFamily="34" charset="-122"/>
                <a:cs typeface="Barlow Bold" pitchFamily="34" charset="-120"/>
              </a:rPr>
              <a:t>API Design Architecture</a:t>
            </a:r>
            <a:endParaRPr lang="en-US" sz="1500" dirty="0"/>
          </a:p>
        </p:txBody>
      </p:sp>
      <p:sp>
        <p:nvSpPr>
          <p:cNvPr id="7" name="Text 3"/>
          <p:cNvSpPr/>
          <p:nvPr/>
        </p:nvSpPr>
        <p:spPr>
          <a:xfrm>
            <a:off x="1027014" y="2898378"/>
            <a:ext cx="6079431" cy="704255"/>
          </a:xfrm>
          <a:prstGeom prst="rect">
            <a:avLst/>
          </a:prstGeom>
          <a:noFill/>
          <a:ln/>
        </p:spPr>
        <p:txBody>
          <a:bodyPr wrap="square" lIns="0" tIns="0" rIns="0" bIns="0" rtlCol="0" anchor="t"/>
          <a:lstStyle/>
          <a:p>
            <a:pPr>
              <a:lnSpc>
                <a:spcPts val="1833"/>
              </a:lnSpc>
            </a:pPr>
            <a:r>
              <a:rPr lang="en-US" sz="1125" dirty="0">
                <a:solidFill>
                  <a:srgbClr val="384653"/>
                </a:solidFill>
                <a:latin typeface="Montserrat" pitchFamily="34" charset="0"/>
                <a:ea typeface="Montserrat" pitchFamily="34" charset="-122"/>
                <a:cs typeface="Montserrat" pitchFamily="34" charset="-120"/>
              </a:rPr>
              <a:t>Utilizes RESTful principles with clear resource endpoints and HTTP methods. Designed for potential microservices migration for authentication, attendance, course management, and notifications.</a:t>
            </a:r>
            <a:endParaRPr lang="en-US" sz="1125" dirty="0"/>
          </a:p>
        </p:txBody>
      </p:sp>
      <p:pic>
        <p:nvPicPr>
          <p:cNvPr id="8" name="Image 2" descr="preencoded.png"/>
          <p:cNvPicPr>
            <a:picLocks noChangeAspect="1"/>
          </p:cNvPicPr>
          <p:nvPr/>
        </p:nvPicPr>
        <p:blipFill>
          <a:blip r:embed="rId5"/>
          <a:stretch>
            <a:fillRect/>
          </a:stretch>
        </p:blipFill>
        <p:spPr>
          <a:xfrm>
            <a:off x="513557" y="3921621"/>
            <a:ext cx="366812" cy="366812"/>
          </a:xfrm>
          <a:prstGeom prst="rect">
            <a:avLst/>
          </a:prstGeom>
        </p:spPr>
      </p:pic>
      <p:sp>
        <p:nvSpPr>
          <p:cNvPr id="9" name="Text 4"/>
          <p:cNvSpPr/>
          <p:nvPr/>
        </p:nvSpPr>
        <p:spPr>
          <a:xfrm>
            <a:off x="1027014" y="3983137"/>
            <a:ext cx="2377381" cy="241300"/>
          </a:xfrm>
          <a:prstGeom prst="rect">
            <a:avLst/>
          </a:prstGeom>
          <a:noFill/>
          <a:ln/>
        </p:spPr>
        <p:txBody>
          <a:bodyPr wrap="none" lIns="0" tIns="0" rIns="0" bIns="0" rtlCol="0" anchor="t"/>
          <a:lstStyle/>
          <a:p>
            <a:pPr>
              <a:lnSpc>
                <a:spcPts val="1875"/>
              </a:lnSpc>
            </a:pPr>
            <a:r>
              <a:rPr lang="en-US" sz="1500" b="1" dirty="0">
                <a:solidFill>
                  <a:srgbClr val="384653"/>
                </a:solidFill>
                <a:latin typeface="Barlow Bold" pitchFamily="34" charset="0"/>
                <a:ea typeface="Barlow Bold" pitchFamily="34" charset="-122"/>
                <a:cs typeface="Barlow Bold" pitchFamily="34" charset="-120"/>
              </a:rPr>
              <a:t>Data Processing Algorithms</a:t>
            </a:r>
            <a:endParaRPr lang="en-US" sz="1500" dirty="0"/>
          </a:p>
        </p:txBody>
      </p:sp>
      <p:sp>
        <p:nvSpPr>
          <p:cNvPr id="10" name="Text 5"/>
          <p:cNvSpPr/>
          <p:nvPr/>
        </p:nvSpPr>
        <p:spPr>
          <a:xfrm>
            <a:off x="1027014" y="4312443"/>
            <a:ext cx="6079431" cy="704255"/>
          </a:xfrm>
          <a:prstGeom prst="rect">
            <a:avLst/>
          </a:prstGeom>
          <a:noFill/>
          <a:ln/>
        </p:spPr>
        <p:txBody>
          <a:bodyPr wrap="square" lIns="0" tIns="0" rIns="0" bIns="0" rtlCol="0" anchor="t"/>
          <a:lstStyle/>
          <a:p>
            <a:pPr>
              <a:lnSpc>
                <a:spcPts val="1833"/>
              </a:lnSpc>
            </a:pPr>
            <a:r>
              <a:rPr lang="en-US" sz="1125" dirty="0">
                <a:solidFill>
                  <a:srgbClr val="384653"/>
                </a:solidFill>
                <a:latin typeface="Montserrat" pitchFamily="34" charset="0"/>
                <a:ea typeface="Montserrat" pitchFamily="34" charset="-122"/>
                <a:cs typeface="Montserrat" pitchFamily="34" charset="-120"/>
              </a:rPr>
              <a:t>Includes facial recognition (face detection, feature extraction, matching, confidence scoring) and geofencing calculations (coordinate system, distance calculation, boundary detection, accuracy considerations).</a:t>
            </a:r>
            <a:endParaRPr lang="en-US" sz="1125" dirty="0"/>
          </a:p>
        </p:txBody>
      </p:sp>
      <p:pic>
        <p:nvPicPr>
          <p:cNvPr id="11" name="Image 3" descr="preencoded.png"/>
          <p:cNvPicPr>
            <a:picLocks noChangeAspect="1"/>
          </p:cNvPicPr>
          <p:nvPr/>
        </p:nvPicPr>
        <p:blipFill>
          <a:blip r:embed="rId6"/>
          <a:stretch>
            <a:fillRect/>
          </a:stretch>
        </p:blipFill>
        <p:spPr>
          <a:xfrm>
            <a:off x="513557" y="5335687"/>
            <a:ext cx="366812" cy="366812"/>
          </a:xfrm>
          <a:prstGeom prst="rect">
            <a:avLst/>
          </a:prstGeom>
        </p:spPr>
      </p:pic>
      <p:sp>
        <p:nvSpPr>
          <p:cNvPr id="12" name="Text 6"/>
          <p:cNvSpPr/>
          <p:nvPr/>
        </p:nvSpPr>
        <p:spPr>
          <a:xfrm>
            <a:off x="1027014" y="5397203"/>
            <a:ext cx="1930698" cy="241300"/>
          </a:xfrm>
          <a:prstGeom prst="rect">
            <a:avLst/>
          </a:prstGeom>
          <a:noFill/>
          <a:ln/>
        </p:spPr>
        <p:txBody>
          <a:bodyPr wrap="none" lIns="0" tIns="0" rIns="0" bIns="0" rtlCol="0" anchor="t"/>
          <a:lstStyle/>
          <a:p>
            <a:pPr>
              <a:lnSpc>
                <a:spcPts val="1875"/>
              </a:lnSpc>
            </a:pPr>
            <a:r>
              <a:rPr lang="en-US" sz="1500" b="1" dirty="0">
                <a:solidFill>
                  <a:srgbClr val="384653"/>
                </a:solidFill>
                <a:latin typeface="Barlow Bold" pitchFamily="34" charset="0"/>
                <a:ea typeface="Barlow Bold" pitchFamily="34" charset="-122"/>
                <a:cs typeface="Barlow Bold" pitchFamily="34" charset="-120"/>
              </a:rPr>
              <a:t>Real-Time Processing</a:t>
            </a:r>
            <a:endParaRPr lang="en-US" sz="1500" dirty="0"/>
          </a:p>
        </p:txBody>
      </p:sp>
      <p:sp>
        <p:nvSpPr>
          <p:cNvPr id="13" name="Text 7"/>
          <p:cNvSpPr/>
          <p:nvPr/>
        </p:nvSpPr>
        <p:spPr>
          <a:xfrm>
            <a:off x="1027014" y="5726509"/>
            <a:ext cx="6079431" cy="704255"/>
          </a:xfrm>
          <a:prstGeom prst="rect">
            <a:avLst/>
          </a:prstGeom>
          <a:noFill/>
          <a:ln/>
        </p:spPr>
        <p:txBody>
          <a:bodyPr wrap="square" lIns="0" tIns="0" rIns="0" bIns="0" rtlCol="0" anchor="t"/>
          <a:lstStyle/>
          <a:p>
            <a:pPr>
              <a:lnSpc>
                <a:spcPts val="1833"/>
              </a:lnSpc>
            </a:pPr>
            <a:r>
              <a:rPr lang="en-US" sz="1125" dirty="0">
                <a:solidFill>
                  <a:srgbClr val="384653"/>
                </a:solidFill>
                <a:latin typeface="Montserrat" pitchFamily="34" charset="0"/>
                <a:ea typeface="Montserrat" pitchFamily="34" charset="-122"/>
                <a:cs typeface="Montserrat" pitchFamily="34" charset="-120"/>
              </a:rPr>
              <a:t>Critical operations like authentication, attendance submission, and location verification are synchronous. Non-critical tasks like complex facial recognition, bulk notifications, and analytics generation are asynchronous.</a:t>
            </a:r>
            <a:endParaRPr lang="en-US" sz="11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A43A96-6314-48C2-9D93-FF9473EC9C67}"/>
              </a:ext>
            </a:extLst>
          </p:cNvPr>
          <p:cNvSpPr/>
          <p:nvPr/>
        </p:nvSpPr>
        <p:spPr>
          <a:xfrm>
            <a:off x="10149840" y="5923280"/>
            <a:ext cx="204216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C80BEE7-DC8C-4E9F-9A47-1184BA764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2" y="1287846"/>
            <a:ext cx="12844822" cy="5570154"/>
          </a:xfrm>
          <a:prstGeom prst="rect">
            <a:avLst/>
          </a:prstGeom>
        </p:spPr>
      </p:pic>
      <p:sp>
        <p:nvSpPr>
          <p:cNvPr id="8" name="TextBox 7">
            <a:extLst>
              <a:ext uri="{FF2B5EF4-FFF2-40B4-BE49-F238E27FC236}">
                <a16:creationId xmlns:a16="http://schemas.microsoft.com/office/drawing/2014/main" id="{57C8E11E-9416-4156-8397-5DC7BA92C7C6}"/>
              </a:ext>
            </a:extLst>
          </p:cNvPr>
          <p:cNvSpPr txBox="1"/>
          <p:nvPr/>
        </p:nvSpPr>
        <p:spPr>
          <a:xfrm>
            <a:off x="375920" y="224773"/>
            <a:ext cx="6421120" cy="515654"/>
          </a:xfrm>
          <a:prstGeom prst="rect">
            <a:avLst/>
          </a:prstGeom>
          <a:noFill/>
        </p:spPr>
        <p:txBody>
          <a:bodyPr wrap="square">
            <a:spAutoFit/>
          </a:bodyPr>
          <a:lstStyle/>
          <a:p>
            <a:pPr>
              <a:lnSpc>
                <a:spcPts val="3792"/>
              </a:lnSpc>
            </a:pPr>
            <a:r>
              <a:rPr lang="en-US" sz="1800" b="1" dirty="0">
                <a:solidFill>
                  <a:srgbClr val="2E3C4E"/>
                </a:solidFill>
                <a:latin typeface="Barlow Bold" pitchFamily="34" charset="0"/>
                <a:ea typeface="Barlow Bold" pitchFamily="34" charset="-122"/>
                <a:cs typeface="Barlow Bold" pitchFamily="34" charset="-120"/>
              </a:rPr>
              <a:t>Backend Implementation: Endpoints</a:t>
            </a:r>
            <a:endParaRPr lang="en-US" sz="1800" dirty="0"/>
          </a:p>
        </p:txBody>
      </p:sp>
    </p:spTree>
    <p:extLst>
      <p:ext uri="{BB962C8B-B14F-4D97-AF65-F5344CB8AC3E}">
        <p14:creationId xmlns:p14="http://schemas.microsoft.com/office/powerpoint/2010/main" val="755695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1400" y="0"/>
            <a:ext cx="4800600" cy="6858000"/>
          </a:xfrm>
          <a:prstGeom prst="rect">
            <a:avLst/>
          </a:prstGeom>
        </p:spPr>
      </p:pic>
      <p:sp>
        <p:nvSpPr>
          <p:cNvPr id="3" name="Text 0"/>
          <p:cNvSpPr/>
          <p:nvPr/>
        </p:nvSpPr>
        <p:spPr>
          <a:xfrm>
            <a:off x="494407" y="399554"/>
            <a:ext cx="6631186" cy="929283"/>
          </a:xfrm>
          <a:prstGeom prst="rect">
            <a:avLst/>
          </a:prstGeom>
          <a:noFill/>
          <a:ln/>
        </p:spPr>
        <p:txBody>
          <a:bodyPr wrap="square" lIns="0" tIns="0" rIns="0" bIns="0" rtlCol="0" anchor="t"/>
          <a:lstStyle/>
          <a:p>
            <a:pPr>
              <a:lnSpc>
                <a:spcPts val="3625"/>
              </a:lnSpc>
            </a:pPr>
            <a:r>
              <a:rPr lang="en-US" sz="2917" b="1" dirty="0">
                <a:solidFill>
                  <a:srgbClr val="2E3C4E"/>
                </a:solidFill>
                <a:latin typeface="Barlow Bold" pitchFamily="34" charset="0"/>
                <a:ea typeface="Barlow Bold" pitchFamily="34" charset="-122"/>
                <a:cs typeface="Barlow Bold" pitchFamily="34" charset="-120"/>
              </a:rPr>
              <a:t>Database-Backend Integration and Conclusion</a:t>
            </a:r>
            <a:endParaRPr lang="en-US" sz="2917" dirty="0"/>
          </a:p>
        </p:txBody>
      </p:sp>
      <p:sp>
        <p:nvSpPr>
          <p:cNvPr id="4" name="Text 1"/>
          <p:cNvSpPr/>
          <p:nvPr/>
        </p:nvSpPr>
        <p:spPr>
          <a:xfrm>
            <a:off x="494407" y="1540670"/>
            <a:ext cx="6631186" cy="678061"/>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Effective integration is crucial for system performance and reliability. Connection pooling optimizes resource utilization, while transaction management ensures data consistency and handles errors gracefully.</a:t>
            </a:r>
            <a:endParaRPr lang="en-US" sz="1083" dirty="0"/>
          </a:p>
        </p:txBody>
      </p:sp>
      <p:sp>
        <p:nvSpPr>
          <p:cNvPr id="5" name="Shape 2"/>
          <p:cNvSpPr/>
          <p:nvPr/>
        </p:nvSpPr>
        <p:spPr>
          <a:xfrm>
            <a:off x="653257" y="2377579"/>
            <a:ext cx="19050" cy="3017937"/>
          </a:xfrm>
          <a:prstGeom prst="roundRect">
            <a:avLst>
              <a:gd name="adj" fmla="val 1112444"/>
            </a:avLst>
          </a:prstGeom>
          <a:solidFill>
            <a:srgbClr val="BACFDD"/>
          </a:solidFill>
          <a:ln/>
        </p:spPr>
      </p:sp>
      <p:sp>
        <p:nvSpPr>
          <p:cNvPr id="6" name="Shape 3"/>
          <p:cNvSpPr/>
          <p:nvPr/>
        </p:nvSpPr>
        <p:spPr>
          <a:xfrm>
            <a:off x="793105" y="2526903"/>
            <a:ext cx="423763" cy="19050"/>
          </a:xfrm>
          <a:prstGeom prst="roundRect">
            <a:avLst>
              <a:gd name="adj" fmla="val 1112444"/>
            </a:avLst>
          </a:prstGeom>
          <a:solidFill>
            <a:srgbClr val="BACFDD"/>
          </a:solidFill>
          <a:ln/>
        </p:spPr>
      </p:sp>
      <p:sp>
        <p:nvSpPr>
          <p:cNvPr id="7" name="Shape 4"/>
          <p:cNvSpPr/>
          <p:nvPr/>
        </p:nvSpPr>
        <p:spPr>
          <a:xfrm>
            <a:off x="494358" y="2377579"/>
            <a:ext cx="317798" cy="317798"/>
          </a:xfrm>
          <a:prstGeom prst="roundRect">
            <a:avLst>
              <a:gd name="adj" fmla="val 66684"/>
            </a:avLst>
          </a:prstGeom>
          <a:solidFill>
            <a:srgbClr val="D4E9F7"/>
          </a:solidFill>
          <a:ln w="7620">
            <a:solidFill>
              <a:srgbClr val="BACFDD"/>
            </a:solidFill>
            <a:prstDash val="solid"/>
          </a:ln>
        </p:spPr>
      </p:sp>
      <p:sp>
        <p:nvSpPr>
          <p:cNvPr id="8" name="Text 5"/>
          <p:cNvSpPr/>
          <p:nvPr/>
        </p:nvSpPr>
        <p:spPr>
          <a:xfrm>
            <a:off x="541686" y="2397026"/>
            <a:ext cx="223044" cy="278805"/>
          </a:xfrm>
          <a:prstGeom prst="rect">
            <a:avLst/>
          </a:prstGeom>
          <a:noFill/>
          <a:ln/>
        </p:spPr>
        <p:txBody>
          <a:bodyPr wrap="none" lIns="0" tIns="0" rIns="0" bIns="0" rtlCol="0" anchor="t"/>
          <a:lstStyle/>
          <a:p>
            <a:pPr algn="ctr">
              <a:lnSpc>
                <a:spcPts val="1750"/>
              </a:lnSpc>
            </a:pPr>
            <a:r>
              <a:rPr lang="en-US" sz="1750" b="1" dirty="0">
                <a:solidFill>
                  <a:srgbClr val="384653"/>
                </a:solidFill>
                <a:latin typeface="Barlow Bold" pitchFamily="34" charset="0"/>
                <a:ea typeface="Barlow Bold" pitchFamily="34" charset="-122"/>
                <a:cs typeface="Barlow Bold" pitchFamily="34" charset="-120"/>
              </a:rPr>
              <a:t>1</a:t>
            </a:r>
            <a:endParaRPr lang="en-US" sz="1750" dirty="0"/>
          </a:p>
        </p:txBody>
      </p:sp>
      <p:sp>
        <p:nvSpPr>
          <p:cNvPr id="9" name="Text 6"/>
          <p:cNvSpPr/>
          <p:nvPr/>
        </p:nvSpPr>
        <p:spPr>
          <a:xfrm>
            <a:off x="1359695" y="2426097"/>
            <a:ext cx="2044601" cy="232370"/>
          </a:xfrm>
          <a:prstGeom prst="rect">
            <a:avLst/>
          </a:prstGeom>
          <a:noFill/>
          <a:ln/>
        </p:spPr>
        <p:txBody>
          <a:bodyPr wrap="none" lIns="0" tIns="0" rIns="0" bIns="0" rtlCol="0" anchor="t"/>
          <a:lstStyle/>
          <a:p>
            <a:pPr>
              <a:lnSpc>
                <a:spcPts val="1792"/>
              </a:lnSpc>
            </a:pPr>
            <a:r>
              <a:rPr lang="en-US" sz="1458" b="1" dirty="0">
                <a:solidFill>
                  <a:srgbClr val="384653"/>
                </a:solidFill>
                <a:latin typeface="Barlow Bold" pitchFamily="34" charset="0"/>
                <a:ea typeface="Barlow Bold" pitchFamily="34" charset="-122"/>
                <a:cs typeface="Barlow Bold" pitchFamily="34" charset="-120"/>
              </a:rPr>
              <a:t>Connection Management</a:t>
            </a:r>
            <a:endParaRPr lang="en-US" sz="1458" dirty="0"/>
          </a:p>
        </p:txBody>
      </p:sp>
      <p:sp>
        <p:nvSpPr>
          <p:cNvPr id="10" name="Text 7"/>
          <p:cNvSpPr/>
          <p:nvPr/>
        </p:nvSpPr>
        <p:spPr>
          <a:xfrm>
            <a:off x="1359695" y="2743200"/>
            <a:ext cx="5765899" cy="452041"/>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Connection pooling for resource optimization, transaction management for data consistency, and deadlock prevention.</a:t>
            </a:r>
            <a:endParaRPr lang="en-US" sz="1083" dirty="0"/>
          </a:p>
        </p:txBody>
      </p:sp>
      <p:sp>
        <p:nvSpPr>
          <p:cNvPr id="11" name="Shape 8"/>
          <p:cNvSpPr/>
          <p:nvPr/>
        </p:nvSpPr>
        <p:spPr>
          <a:xfrm>
            <a:off x="793105" y="3627041"/>
            <a:ext cx="423763" cy="19050"/>
          </a:xfrm>
          <a:prstGeom prst="roundRect">
            <a:avLst>
              <a:gd name="adj" fmla="val 1112444"/>
            </a:avLst>
          </a:prstGeom>
          <a:solidFill>
            <a:srgbClr val="BACFDD"/>
          </a:solidFill>
          <a:ln/>
        </p:spPr>
      </p:sp>
      <p:sp>
        <p:nvSpPr>
          <p:cNvPr id="12" name="Shape 9"/>
          <p:cNvSpPr/>
          <p:nvPr/>
        </p:nvSpPr>
        <p:spPr>
          <a:xfrm>
            <a:off x="494358" y="3477717"/>
            <a:ext cx="317798" cy="317798"/>
          </a:xfrm>
          <a:prstGeom prst="roundRect">
            <a:avLst>
              <a:gd name="adj" fmla="val 66684"/>
            </a:avLst>
          </a:prstGeom>
          <a:solidFill>
            <a:srgbClr val="D4E9F7"/>
          </a:solidFill>
          <a:ln w="7620">
            <a:solidFill>
              <a:srgbClr val="BACFDD"/>
            </a:solidFill>
            <a:prstDash val="solid"/>
          </a:ln>
        </p:spPr>
      </p:sp>
      <p:sp>
        <p:nvSpPr>
          <p:cNvPr id="13" name="Text 10"/>
          <p:cNvSpPr/>
          <p:nvPr/>
        </p:nvSpPr>
        <p:spPr>
          <a:xfrm>
            <a:off x="541686" y="3497163"/>
            <a:ext cx="223044" cy="278805"/>
          </a:xfrm>
          <a:prstGeom prst="rect">
            <a:avLst/>
          </a:prstGeom>
          <a:noFill/>
          <a:ln/>
        </p:spPr>
        <p:txBody>
          <a:bodyPr wrap="none" lIns="0" tIns="0" rIns="0" bIns="0" rtlCol="0" anchor="t"/>
          <a:lstStyle/>
          <a:p>
            <a:pPr algn="ctr">
              <a:lnSpc>
                <a:spcPts val="1750"/>
              </a:lnSpc>
            </a:pPr>
            <a:r>
              <a:rPr lang="en-US" sz="1750" b="1" dirty="0">
                <a:solidFill>
                  <a:srgbClr val="384653"/>
                </a:solidFill>
                <a:latin typeface="Barlow Bold" pitchFamily="34" charset="0"/>
                <a:ea typeface="Barlow Bold" pitchFamily="34" charset="-122"/>
                <a:cs typeface="Barlow Bold" pitchFamily="34" charset="-120"/>
              </a:rPr>
              <a:t>2</a:t>
            </a:r>
            <a:endParaRPr lang="en-US" sz="1750" dirty="0"/>
          </a:p>
        </p:txBody>
      </p:sp>
      <p:sp>
        <p:nvSpPr>
          <p:cNvPr id="14" name="Text 11"/>
          <p:cNvSpPr/>
          <p:nvPr/>
        </p:nvSpPr>
        <p:spPr>
          <a:xfrm>
            <a:off x="1359694" y="3526234"/>
            <a:ext cx="1858863" cy="232370"/>
          </a:xfrm>
          <a:prstGeom prst="rect">
            <a:avLst/>
          </a:prstGeom>
          <a:noFill/>
          <a:ln/>
        </p:spPr>
        <p:txBody>
          <a:bodyPr wrap="none" lIns="0" tIns="0" rIns="0" bIns="0" rtlCol="0" anchor="t"/>
          <a:lstStyle/>
          <a:p>
            <a:pPr>
              <a:lnSpc>
                <a:spcPts val="1792"/>
              </a:lnSpc>
            </a:pPr>
            <a:r>
              <a:rPr lang="en-US" sz="1458" b="1" dirty="0">
                <a:solidFill>
                  <a:srgbClr val="384653"/>
                </a:solidFill>
                <a:latin typeface="Barlow Bold" pitchFamily="34" charset="0"/>
                <a:ea typeface="Barlow Bold" pitchFamily="34" charset="-122"/>
                <a:cs typeface="Barlow Bold" pitchFamily="34" charset="-120"/>
              </a:rPr>
              <a:t>Data Synchronization</a:t>
            </a:r>
            <a:endParaRPr lang="en-US" sz="1458" dirty="0"/>
          </a:p>
        </p:txBody>
      </p:sp>
      <p:sp>
        <p:nvSpPr>
          <p:cNvPr id="15" name="Text 12"/>
          <p:cNvSpPr/>
          <p:nvPr/>
        </p:nvSpPr>
        <p:spPr>
          <a:xfrm>
            <a:off x="1359695" y="3843338"/>
            <a:ext cx="5765899" cy="452041"/>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Online-first approach for real-time validation and immediate feedback, with offline capabilities including local storage and conflict resolution.</a:t>
            </a:r>
            <a:endParaRPr lang="en-US" sz="1083" dirty="0"/>
          </a:p>
        </p:txBody>
      </p:sp>
      <p:sp>
        <p:nvSpPr>
          <p:cNvPr id="16" name="Shape 13"/>
          <p:cNvSpPr/>
          <p:nvPr/>
        </p:nvSpPr>
        <p:spPr>
          <a:xfrm>
            <a:off x="793105" y="4727178"/>
            <a:ext cx="423763" cy="19050"/>
          </a:xfrm>
          <a:prstGeom prst="roundRect">
            <a:avLst>
              <a:gd name="adj" fmla="val 1112444"/>
            </a:avLst>
          </a:prstGeom>
          <a:solidFill>
            <a:srgbClr val="BACFDD"/>
          </a:solidFill>
          <a:ln/>
        </p:spPr>
      </p:sp>
      <p:sp>
        <p:nvSpPr>
          <p:cNvPr id="17" name="Shape 14"/>
          <p:cNvSpPr/>
          <p:nvPr/>
        </p:nvSpPr>
        <p:spPr>
          <a:xfrm>
            <a:off x="494358" y="4577854"/>
            <a:ext cx="317798" cy="317798"/>
          </a:xfrm>
          <a:prstGeom prst="roundRect">
            <a:avLst>
              <a:gd name="adj" fmla="val 66684"/>
            </a:avLst>
          </a:prstGeom>
          <a:solidFill>
            <a:srgbClr val="D4E9F7"/>
          </a:solidFill>
          <a:ln w="7620">
            <a:solidFill>
              <a:srgbClr val="BACFDD"/>
            </a:solidFill>
            <a:prstDash val="solid"/>
          </a:ln>
        </p:spPr>
      </p:sp>
      <p:sp>
        <p:nvSpPr>
          <p:cNvPr id="18" name="Text 15"/>
          <p:cNvSpPr/>
          <p:nvPr/>
        </p:nvSpPr>
        <p:spPr>
          <a:xfrm>
            <a:off x="541686" y="4597301"/>
            <a:ext cx="223044" cy="278805"/>
          </a:xfrm>
          <a:prstGeom prst="rect">
            <a:avLst/>
          </a:prstGeom>
          <a:noFill/>
          <a:ln/>
        </p:spPr>
        <p:txBody>
          <a:bodyPr wrap="none" lIns="0" tIns="0" rIns="0" bIns="0" rtlCol="0" anchor="t"/>
          <a:lstStyle/>
          <a:p>
            <a:pPr algn="ctr">
              <a:lnSpc>
                <a:spcPts val="1750"/>
              </a:lnSpc>
            </a:pPr>
            <a:r>
              <a:rPr lang="en-US" sz="1750" b="1" dirty="0">
                <a:solidFill>
                  <a:srgbClr val="384653"/>
                </a:solidFill>
                <a:latin typeface="Barlow Bold" pitchFamily="34" charset="0"/>
                <a:ea typeface="Barlow Bold" pitchFamily="34" charset="-122"/>
                <a:cs typeface="Barlow Bold" pitchFamily="34" charset="-120"/>
              </a:rPr>
              <a:t>3</a:t>
            </a:r>
            <a:endParaRPr lang="en-US" sz="1750" dirty="0"/>
          </a:p>
        </p:txBody>
      </p:sp>
      <p:sp>
        <p:nvSpPr>
          <p:cNvPr id="19" name="Text 16"/>
          <p:cNvSpPr/>
          <p:nvPr/>
        </p:nvSpPr>
        <p:spPr>
          <a:xfrm>
            <a:off x="1359694" y="4626372"/>
            <a:ext cx="2158207" cy="232370"/>
          </a:xfrm>
          <a:prstGeom prst="rect">
            <a:avLst/>
          </a:prstGeom>
          <a:noFill/>
          <a:ln/>
        </p:spPr>
        <p:txBody>
          <a:bodyPr wrap="none" lIns="0" tIns="0" rIns="0" bIns="0" rtlCol="0" anchor="t"/>
          <a:lstStyle/>
          <a:p>
            <a:pPr>
              <a:lnSpc>
                <a:spcPts val="1792"/>
              </a:lnSpc>
            </a:pPr>
            <a:r>
              <a:rPr lang="en-US" sz="1458" b="1" dirty="0">
                <a:solidFill>
                  <a:srgbClr val="384653"/>
                </a:solidFill>
                <a:latin typeface="Barlow Bold" pitchFamily="34" charset="0"/>
                <a:ea typeface="Barlow Bold" pitchFamily="34" charset="-122"/>
                <a:cs typeface="Barlow Bold" pitchFamily="34" charset="-120"/>
              </a:rPr>
              <a:t>Performance Optimization</a:t>
            </a:r>
            <a:endParaRPr lang="en-US" sz="1458" dirty="0"/>
          </a:p>
        </p:txBody>
      </p:sp>
      <p:sp>
        <p:nvSpPr>
          <p:cNvPr id="20" name="Text 17"/>
          <p:cNvSpPr/>
          <p:nvPr/>
        </p:nvSpPr>
        <p:spPr>
          <a:xfrm>
            <a:off x="1359695" y="4943475"/>
            <a:ext cx="5765899" cy="452041"/>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Query optimization through indexing and batch operations, scalability considerations via horizontal/vertical scaling, read replicas, and data archiving.</a:t>
            </a:r>
            <a:endParaRPr lang="en-US" sz="1083" dirty="0"/>
          </a:p>
        </p:txBody>
      </p:sp>
      <p:sp>
        <p:nvSpPr>
          <p:cNvPr id="21" name="Text 18"/>
          <p:cNvSpPr/>
          <p:nvPr/>
        </p:nvSpPr>
        <p:spPr>
          <a:xfrm>
            <a:off x="494407" y="5554365"/>
            <a:ext cx="6631186" cy="904082"/>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This comprehensive database and backend implementation provides a robust, secure, and scalable solution for mobile-based attendance management, leveraging established principles and modern technologies to meet the unique requirements of educational institutions.</a:t>
            </a:r>
            <a:endParaRPr lang="en-US" sz="108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3A06-294B-467B-8718-E6416CB0C550}"/>
              </a:ext>
            </a:extLst>
          </p:cNvPr>
          <p:cNvSpPr>
            <a:spLocks noGrp="1"/>
          </p:cNvSpPr>
          <p:nvPr>
            <p:ph type="title"/>
          </p:nvPr>
        </p:nvSpPr>
        <p:spPr>
          <a:xfrm>
            <a:off x="892017" y="21688"/>
            <a:ext cx="3932237" cy="1600200"/>
          </a:xfrm>
        </p:spPr>
        <p:txBody>
          <a:bodyPr>
            <a:noAutofit/>
          </a:bodyPr>
          <a:lstStyle/>
          <a:p>
            <a:pPr>
              <a:lnSpc>
                <a:spcPts val="3625"/>
              </a:lnSpc>
            </a:pPr>
            <a:r>
              <a:rPr lang="en-US" sz="3200" b="1" dirty="0">
                <a:solidFill>
                  <a:srgbClr val="2E3C4E"/>
                </a:solidFill>
                <a:latin typeface="Barlow Bold" pitchFamily="34" charset="0"/>
                <a:ea typeface="Barlow Bold" pitchFamily="34" charset="-122"/>
                <a:cs typeface="Barlow Bold" pitchFamily="34" charset="-120"/>
              </a:rPr>
              <a:t>Conclusion</a:t>
            </a:r>
            <a:endParaRPr lang="en-US" sz="3200" dirty="0"/>
          </a:p>
        </p:txBody>
      </p:sp>
      <p:pic>
        <p:nvPicPr>
          <p:cNvPr id="6" name="Picture Placeholder 5">
            <a:extLst>
              <a:ext uri="{FF2B5EF4-FFF2-40B4-BE49-F238E27FC236}">
                <a16:creationId xmlns:a16="http://schemas.microsoft.com/office/drawing/2014/main" id="{AA1B71B3-ADBC-4886-94F6-2E905F37CF0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5563" t="31793" b="39075"/>
          <a:stretch/>
        </p:blipFill>
        <p:spPr>
          <a:xfrm>
            <a:off x="4297979" y="1854004"/>
            <a:ext cx="4299425" cy="1170720"/>
          </a:xfrm>
        </p:spPr>
      </p:pic>
      <p:sp>
        <p:nvSpPr>
          <p:cNvPr id="4" name="Text Placeholder 3">
            <a:extLst>
              <a:ext uri="{FF2B5EF4-FFF2-40B4-BE49-F238E27FC236}">
                <a16:creationId xmlns:a16="http://schemas.microsoft.com/office/drawing/2014/main" id="{2ADA6E1F-957E-49E3-AEF7-A66DA4750EDD}"/>
              </a:ext>
            </a:extLst>
          </p:cNvPr>
          <p:cNvSpPr>
            <a:spLocks noGrp="1"/>
          </p:cNvSpPr>
          <p:nvPr>
            <p:ph type="body" sz="half" idx="2"/>
          </p:nvPr>
        </p:nvSpPr>
        <p:spPr>
          <a:xfrm>
            <a:off x="1255059" y="3024724"/>
            <a:ext cx="9681881" cy="3811588"/>
          </a:xfrm>
        </p:spPr>
        <p:txBody>
          <a:bodyPr>
            <a:normAutofit/>
          </a:bodyPr>
          <a:lstStyle/>
          <a:p>
            <a:pPr algn="ctr">
              <a:lnSpc>
                <a:spcPct val="200000"/>
              </a:lnSpc>
            </a:pPr>
            <a:r>
              <a:rPr lang="en-US" sz="2000" dirty="0"/>
              <a:t>The report concludes that the mobile-based attendance management system's design and implementation effectively addresses its requirements, utilizing a hybrid database approach for optimal performance and a modular design for future scalability. The system is robust and secure, integrating biometric authentication and location verification, making it suitable for modern educational institutions</a:t>
            </a:r>
          </a:p>
        </p:txBody>
      </p:sp>
    </p:spTree>
    <p:extLst>
      <p:ext uri="{BB962C8B-B14F-4D97-AF65-F5344CB8AC3E}">
        <p14:creationId xmlns:p14="http://schemas.microsoft.com/office/powerpoint/2010/main" val="29173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E59C46-D5B0-4EC7-B60B-7AD7261A5F21}"/>
              </a:ext>
            </a:extLst>
          </p:cNvPr>
          <p:cNvSpPr/>
          <p:nvPr/>
        </p:nvSpPr>
        <p:spPr>
          <a:xfrm>
            <a:off x="10425953" y="6476009"/>
            <a:ext cx="1918447" cy="38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84907B6B-C0E6-4842-BAA8-721C552FA091}"/>
              </a:ext>
            </a:extLst>
          </p:cNvPr>
          <p:cNvGraphicFramePr/>
          <p:nvPr>
            <p:extLst>
              <p:ext uri="{D42A27DB-BD31-4B8C-83A1-F6EECF244321}">
                <p14:modId xmlns:p14="http://schemas.microsoft.com/office/powerpoint/2010/main" val="153138981"/>
              </p:ext>
            </p:extLst>
          </p:nvPr>
        </p:nvGraphicFramePr>
        <p:xfrm>
          <a:off x="2064871" y="134831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D6F5EC5D-CCE2-4888-A75A-E886FD2D7FC0}"/>
              </a:ext>
            </a:extLst>
          </p:cNvPr>
          <p:cNvSpPr/>
          <p:nvPr/>
        </p:nvSpPr>
        <p:spPr>
          <a:xfrm>
            <a:off x="2064871" y="255058"/>
            <a:ext cx="8668871" cy="600075"/>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PRESENTATION FLOW</a:t>
            </a:r>
          </a:p>
        </p:txBody>
      </p:sp>
    </p:spTree>
    <p:extLst>
      <p:ext uri="{BB962C8B-B14F-4D97-AF65-F5344CB8AC3E}">
        <p14:creationId xmlns:p14="http://schemas.microsoft.com/office/powerpoint/2010/main" val="3911782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4" y="540345"/>
            <a:ext cx="10928152" cy="1187847"/>
          </a:xfrm>
          <a:prstGeom prst="rect">
            <a:avLst/>
          </a:prstGeom>
          <a:noFill/>
          <a:ln/>
        </p:spPr>
        <p:txBody>
          <a:bodyPr wrap="square" lIns="0" tIns="0" rIns="0" bIns="0" rtlCol="0" anchor="t"/>
          <a:lstStyle/>
          <a:p>
            <a:pPr>
              <a:lnSpc>
                <a:spcPts val="4666"/>
              </a:lnSpc>
            </a:pPr>
            <a:r>
              <a:rPr lang="en-US" sz="3708" b="1" dirty="0">
                <a:solidFill>
                  <a:srgbClr val="2E3C4E"/>
                </a:solidFill>
                <a:latin typeface="Barlow Bold" pitchFamily="34" charset="0"/>
                <a:ea typeface="Barlow Bold" pitchFamily="34" charset="-122"/>
                <a:cs typeface="Barlow Bold" pitchFamily="34" charset="-120"/>
              </a:rPr>
              <a:t>Data Elements Analysis</a:t>
            </a:r>
            <a:endParaRPr lang="en-US" sz="3708" dirty="0"/>
          </a:p>
        </p:txBody>
      </p:sp>
      <p:sp>
        <p:nvSpPr>
          <p:cNvPr id="3" name="Text 1"/>
          <p:cNvSpPr/>
          <p:nvPr/>
        </p:nvSpPr>
        <p:spPr>
          <a:xfrm>
            <a:off x="631924" y="2089249"/>
            <a:ext cx="10928152" cy="577850"/>
          </a:xfrm>
          <a:prstGeom prst="rect">
            <a:avLst/>
          </a:prstGeom>
          <a:noFill/>
          <a:ln/>
        </p:spPr>
        <p:txBody>
          <a:bodyPr wrap="square" lIns="0" tIns="0" rIns="0" bIns="0" rtlCol="0" anchor="t"/>
          <a:lstStyle/>
          <a:p>
            <a:pPr>
              <a:lnSpc>
                <a:spcPts val="2250"/>
              </a:lnSpc>
            </a:pPr>
            <a:r>
              <a:rPr lang="en-US" sz="1417" dirty="0">
                <a:solidFill>
                  <a:srgbClr val="384653"/>
                </a:solidFill>
                <a:latin typeface="Montserrat" pitchFamily="34" charset="0"/>
                <a:ea typeface="Montserrat" pitchFamily="34" charset="-122"/>
                <a:cs typeface="Montserrat" pitchFamily="34" charset="-120"/>
              </a:rPr>
              <a:t>Data elements are the fundamental building blocks of any database system, derived from functional requirements. Following Elmasri and Navathe's theory, data elements must be atomic, relevant, and directly support business logic.</a:t>
            </a:r>
            <a:endParaRPr lang="en-US" sz="1417" dirty="0"/>
          </a:p>
        </p:txBody>
      </p:sp>
      <p:sp>
        <p:nvSpPr>
          <p:cNvPr id="4" name="Text 2"/>
          <p:cNvSpPr/>
          <p:nvPr/>
        </p:nvSpPr>
        <p:spPr>
          <a:xfrm>
            <a:off x="631925" y="3050679"/>
            <a:ext cx="2375594" cy="296863"/>
          </a:xfrm>
          <a:prstGeom prst="rect">
            <a:avLst/>
          </a:prstGeom>
          <a:noFill/>
          <a:ln/>
        </p:spPr>
        <p:txBody>
          <a:bodyPr wrap="none" lIns="0" tIns="0" rIns="0" bIns="0" rtlCol="0" anchor="t"/>
          <a:lstStyle/>
          <a:p>
            <a:pPr>
              <a:lnSpc>
                <a:spcPts val="2333"/>
              </a:lnSpc>
            </a:pPr>
            <a:r>
              <a:rPr lang="en-US" sz="1833" b="1" dirty="0">
                <a:solidFill>
                  <a:srgbClr val="2E3C4E"/>
                </a:solidFill>
                <a:latin typeface="Barlow Bold" pitchFamily="34" charset="0"/>
                <a:ea typeface="Barlow Bold" pitchFamily="34" charset="-122"/>
                <a:cs typeface="Barlow Bold" pitchFamily="34" charset="-120"/>
              </a:rPr>
              <a:t>User Management</a:t>
            </a:r>
            <a:endParaRPr lang="en-US" sz="1833" dirty="0"/>
          </a:p>
        </p:txBody>
      </p:sp>
      <p:sp>
        <p:nvSpPr>
          <p:cNvPr id="5" name="Text 3"/>
          <p:cNvSpPr/>
          <p:nvPr/>
        </p:nvSpPr>
        <p:spPr>
          <a:xfrm>
            <a:off x="631924" y="3528020"/>
            <a:ext cx="3348633" cy="866775"/>
          </a:xfrm>
          <a:prstGeom prst="rect">
            <a:avLst/>
          </a:prstGeom>
          <a:noFill/>
          <a:ln/>
        </p:spPr>
        <p:txBody>
          <a:bodyPr wrap="square" lIns="0" tIns="0" rIns="0" bIns="0" rtlCol="0" anchor="t"/>
          <a:lstStyle/>
          <a:p>
            <a:pPr marL="285739" indent="-285739">
              <a:lnSpc>
                <a:spcPts val="2250"/>
              </a:lnSpc>
              <a:buSzPct val="100000"/>
              <a:buChar char="•"/>
            </a:pPr>
            <a:r>
              <a:rPr lang="en-US" sz="1417" b="1" dirty="0">
                <a:solidFill>
                  <a:srgbClr val="384653"/>
                </a:solidFill>
                <a:latin typeface="Montserrat" pitchFamily="34" charset="0"/>
                <a:ea typeface="Montserrat" pitchFamily="34" charset="-122"/>
                <a:cs typeface="Montserrat" pitchFamily="34" charset="-120"/>
              </a:rPr>
              <a:t>Identity Authentication:</a:t>
            </a:r>
            <a:r>
              <a:rPr lang="en-US" sz="1417" dirty="0">
                <a:solidFill>
                  <a:srgbClr val="384653"/>
                </a:solidFill>
                <a:latin typeface="Montserrat" pitchFamily="34" charset="0"/>
                <a:ea typeface="Montserrat" pitchFamily="34" charset="-122"/>
                <a:cs typeface="Montserrat" pitchFamily="34" charset="-120"/>
              </a:rPr>
              <a:t> Username and hashed password for secure login.</a:t>
            </a:r>
            <a:endParaRPr lang="en-US" sz="1417" dirty="0"/>
          </a:p>
        </p:txBody>
      </p:sp>
      <p:sp>
        <p:nvSpPr>
          <p:cNvPr id="6" name="Text 4"/>
          <p:cNvSpPr/>
          <p:nvPr/>
        </p:nvSpPr>
        <p:spPr>
          <a:xfrm>
            <a:off x="631924" y="4457898"/>
            <a:ext cx="3348633" cy="866775"/>
          </a:xfrm>
          <a:prstGeom prst="rect">
            <a:avLst/>
          </a:prstGeom>
          <a:noFill/>
          <a:ln/>
        </p:spPr>
        <p:txBody>
          <a:bodyPr wrap="square" lIns="0" tIns="0" rIns="0" bIns="0" rtlCol="0" anchor="t"/>
          <a:lstStyle/>
          <a:p>
            <a:pPr marL="285739" indent="-285739">
              <a:lnSpc>
                <a:spcPts val="2250"/>
              </a:lnSpc>
              <a:buSzPct val="100000"/>
              <a:buChar char="•"/>
            </a:pPr>
            <a:r>
              <a:rPr lang="en-US" sz="1417" b="1" dirty="0">
                <a:solidFill>
                  <a:srgbClr val="384653"/>
                </a:solidFill>
                <a:latin typeface="Montserrat" pitchFamily="34" charset="0"/>
                <a:ea typeface="Montserrat" pitchFamily="34" charset="-122"/>
                <a:cs typeface="Montserrat" pitchFamily="34" charset="-120"/>
              </a:rPr>
              <a:t>Role-Based Authorization:</a:t>
            </a:r>
            <a:r>
              <a:rPr lang="en-US" sz="1417" dirty="0">
                <a:solidFill>
                  <a:srgbClr val="384653"/>
                </a:solidFill>
                <a:latin typeface="Montserrat" pitchFamily="34" charset="0"/>
                <a:ea typeface="Montserrat" pitchFamily="34" charset="-122"/>
                <a:cs typeface="Montserrat" pitchFamily="34" charset="-120"/>
              </a:rPr>
              <a:t> Role field (Student, Educator, Administrator) for access control.</a:t>
            </a:r>
            <a:endParaRPr lang="en-US" sz="1417" dirty="0"/>
          </a:p>
        </p:txBody>
      </p:sp>
      <p:sp>
        <p:nvSpPr>
          <p:cNvPr id="7" name="Text 5"/>
          <p:cNvSpPr/>
          <p:nvPr/>
        </p:nvSpPr>
        <p:spPr>
          <a:xfrm>
            <a:off x="631924" y="5387777"/>
            <a:ext cx="3348633" cy="866775"/>
          </a:xfrm>
          <a:prstGeom prst="rect">
            <a:avLst/>
          </a:prstGeom>
          <a:noFill/>
          <a:ln/>
        </p:spPr>
        <p:txBody>
          <a:bodyPr wrap="square" lIns="0" tIns="0" rIns="0" bIns="0" rtlCol="0" anchor="t"/>
          <a:lstStyle/>
          <a:p>
            <a:pPr marL="285739" indent="-285739">
              <a:lnSpc>
                <a:spcPts val="2250"/>
              </a:lnSpc>
              <a:buSzPct val="100000"/>
              <a:buChar char="•"/>
            </a:pPr>
            <a:r>
              <a:rPr lang="en-US" sz="1417" b="1" dirty="0">
                <a:solidFill>
                  <a:srgbClr val="384653"/>
                </a:solidFill>
                <a:latin typeface="Montserrat" pitchFamily="34" charset="0"/>
                <a:ea typeface="Montserrat" pitchFamily="34" charset="-122"/>
                <a:cs typeface="Montserrat" pitchFamily="34" charset="-120"/>
              </a:rPr>
              <a:t>Audit Trail:</a:t>
            </a:r>
            <a:r>
              <a:rPr lang="en-US" sz="1417" dirty="0">
                <a:solidFill>
                  <a:srgbClr val="384653"/>
                </a:solidFill>
                <a:latin typeface="Montserrat" pitchFamily="34" charset="0"/>
                <a:ea typeface="Montserrat" pitchFamily="34" charset="-122"/>
                <a:cs typeface="Montserrat" pitchFamily="34" charset="-120"/>
              </a:rPr>
              <a:t> Registration date and status for account lifecycle management.</a:t>
            </a:r>
            <a:endParaRPr lang="en-US" sz="1417" dirty="0"/>
          </a:p>
        </p:txBody>
      </p:sp>
      <p:sp>
        <p:nvSpPr>
          <p:cNvPr id="8" name="Text 6"/>
          <p:cNvSpPr/>
          <p:nvPr/>
        </p:nvSpPr>
        <p:spPr>
          <a:xfrm>
            <a:off x="4427438" y="3050679"/>
            <a:ext cx="2869605" cy="296863"/>
          </a:xfrm>
          <a:prstGeom prst="rect">
            <a:avLst/>
          </a:prstGeom>
          <a:noFill/>
          <a:ln/>
        </p:spPr>
        <p:txBody>
          <a:bodyPr wrap="none" lIns="0" tIns="0" rIns="0" bIns="0" rtlCol="0" anchor="t"/>
          <a:lstStyle/>
          <a:p>
            <a:pPr>
              <a:lnSpc>
                <a:spcPts val="2333"/>
              </a:lnSpc>
            </a:pPr>
            <a:r>
              <a:rPr lang="en-US" sz="1833" b="1" dirty="0">
                <a:solidFill>
                  <a:srgbClr val="2E3C4E"/>
                </a:solidFill>
                <a:latin typeface="Barlow Bold" pitchFamily="34" charset="0"/>
                <a:ea typeface="Barlow Bold" pitchFamily="34" charset="-122"/>
                <a:cs typeface="Barlow Bold" pitchFamily="34" charset="-120"/>
              </a:rPr>
              <a:t>Academic Domain-Specific</a:t>
            </a:r>
            <a:endParaRPr lang="en-US" sz="1833" dirty="0"/>
          </a:p>
        </p:txBody>
      </p:sp>
      <p:sp>
        <p:nvSpPr>
          <p:cNvPr id="9" name="Text 7"/>
          <p:cNvSpPr/>
          <p:nvPr/>
        </p:nvSpPr>
        <p:spPr>
          <a:xfrm>
            <a:off x="4427439" y="3528020"/>
            <a:ext cx="3348633" cy="866775"/>
          </a:xfrm>
          <a:prstGeom prst="rect">
            <a:avLst/>
          </a:prstGeom>
          <a:noFill/>
          <a:ln/>
        </p:spPr>
        <p:txBody>
          <a:bodyPr wrap="square" lIns="0" tIns="0" rIns="0" bIns="0" rtlCol="0" anchor="t"/>
          <a:lstStyle/>
          <a:p>
            <a:pPr marL="285739" indent="-285739">
              <a:lnSpc>
                <a:spcPts val="2250"/>
              </a:lnSpc>
              <a:buSzPct val="100000"/>
              <a:buChar char="•"/>
            </a:pPr>
            <a:r>
              <a:rPr lang="en-US" sz="1417" b="1" dirty="0">
                <a:solidFill>
                  <a:srgbClr val="384653"/>
                </a:solidFill>
                <a:latin typeface="Montserrat" pitchFamily="34" charset="0"/>
                <a:ea typeface="Montserrat" pitchFamily="34" charset="-122"/>
                <a:cs typeface="Montserrat" pitchFamily="34" charset="-120"/>
              </a:rPr>
              <a:t>Student Profile:</a:t>
            </a:r>
            <a:r>
              <a:rPr lang="en-US" sz="1417" dirty="0">
                <a:solidFill>
                  <a:srgbClr val="384653"/>
                </a:solidFill>
                <a:latin typeface="Montserrat" pitchFamily="34" charset="0"/>
                <a:ea typeface="Montserrat" pitchFamily="34" charset="-122"/>
                <a:cs typeface="Montserrat" pitchFamily="34" charset="-120"/>
              </a:rPr>
              <a:t> Matriculation number as a unique business identifier.</a:t>
            </a:r>
            <a:endParaRPr lang="en-US" sz="1417" dirty="0"/>
          </a:p>
        </p:txBody>
      </p:sp>
      <p:sp>
        <p:nvSpPr>
          <p:cNvPr id="10" name="Text 8"/>
          <p:cNvSpPr/>
          <p:nvPr/>
        </p:nvSpPr>
        <p:spPr>
          <a:xfrm>
            <a:off x="4427439" y="4457898"/>
            <a:ext cx="3348633" cy="866775"/>
          </a:xfrm>
          <a:prstGeom prst="rect">
            <a:avLst/>
          </a:prstGeom>
          <a:noFill/>
          <a:ln/>
        </p:spPr>
        <p:txBody>
          <a:bodyPr wrap="square" lIns="0" tIns="0" rIns="0" bIns="0" rtlCol="0" anchor="t"/>
          <a:lstStyle/>
          <a:p>
            <a:pPr marL="285739" indent="-285739">
              <a:lnSpc>
                <a:spcPts val="2250"/>
              </a:lnSpc>
              <a:buSzPct val="100000"/>
              <a:buChar char="•"/>
            </a:pPr>
            <a:r>
              <a:rPr lang="en-US" sz="1417" b="1" dirty="0">
                <a:solidFill>
                  <a:srgbClr val="384653"/>
                </a:solidFill>
                <a:latin typeface="Montserrat" pitchFamily="34" charset="0"/>
                <a:ea typeface="Montserrat" pitchFamily="34" charset="-122"/>
                <a:cs typeface="Montserrat" pitchFamily="34" charset="-120"/>
              </a:rPr>
              <a:t>Course Management:</a:t>
            </a:r>
            <a:r>
              <a:rPr lang="en-US" sz="1417" dirty="0">
                <a:solidFill>
                  <a:srgbClr val="384653"/>
                </a:solidFill>
                <a:latin typeface="Montserrat" pitchFamily="34" charset="0"/>
                <a:ea typeface="Montserrat" pitchFamily="34" charset="-122"/>
                <a:cs typeface="Montserrat" pitchFamily="34" charset="-120"/>
              </a:rPr>
              <a:t> Course code, name, lecturer ID, and schedule.</a:t>
            </a:r>
            <a:endParaRPr lang="en-US" sz="1417" dirty="0"/>
          </a:p>
        </p:txBody>
      </p:sp>
      <p:sp>
        <p:nvSpPr>
          <p:cNvPr id="11" name="Text 9"/>
          <p:cNvSpPr/>
          <p:nvPr/>
        </p:nvSpPr>
        <p:spPr>
          <a:xfrm>
            <a:off x="4427439" y="5387777"/>
            <a:ext cx="3348633" cy="866775"/>
          </a:xfrm>
          <a:prstGeom prst="rect">
            <a:avLst/>
          </a:prstGeom>
          <a:noFill/>
          <a:ln/>
        </p:spPr>
        <p:txBody>
          <a:bodyPr wrap="square" lIns="0" tIns="0" rIns="0" bIns="0" rtlCol="0" anchor="t"/>
          <a:lstStyle/>
          <a:p>
            <a:pPr marL="285739" indent="-285739">
              <a:lnSpc>
                <a:spcPts val="2250"/>
              </a:lnSpc>
              <a:buSzPct val="100000"/>
              <a:buChar char="•"/>
            </a:pPr>
            <a:r>
              <a:rPr lang="en-US" sz="1417" b="1" dirty="0">
                <a:solidFill>
                  <a:srgbClr val="384653"/>
                </a:solidFill>
                <a:latin typeface="Montserrat" pitchFamily="34" charset="0"/>
                <a:ea typeface="Montserrat" pitchFamily="34" charset="-122"/>
                <a:cs typeface="Montserrat" pitchFamily="34" charset="-120"/>
              </a:rPr>
              <a:t>Session Management:</a:t>
            </a:r>
            <a:r>
              <a:rPr lang="en-US" sz="1417" dirty="0">
                <a:solidFill>
                  <a:srgbClr val="384653"/>
                </a:solidFill>
                <a:latin typeface="Montserrat" pitchFamily="34" charset="0"/>
                <a:ea typeface="Montserrat" pitchFamily="34" charset="-122"/>
                <a:cs typeface="Montserrat" pitchFamily="34" charset="-120"/>
              </a:rPr>
              <a:t> Scheduled and actual start times for accurate attendance.</a:t>
            </a:r>
            <a:endParaRPr lang="en-US" sz="1417" dirty="0"/>
          </a:p>
        </p:txBody>
      </p:sp>
      <p:sp>
        <p:nvSpPr>
          <p:cNvPr id="12" name="Text 10"/>
          <p:cNvSpPr/>
          <p:nvPr/>
        </p:nvSpPr>
        <p:spPr>
          <a:xfrm>
            <a:off x="8222953" y="3050679"/>
            <a:ext cx="2375594" cy="296863"/>
          </a:xfrm>
          <a:prstGeom prst="rect">
            <a:avLst/>
          </a:prstGeom>
          <a:noFill/>
          <a:ln/>
        </p:spPr>
        <p:txBody>
          <a:bodyPr wrap="none" lIns="0" tIns="0" rIns="0" bIns="0" rtlCol="0" anchor="t"/>
          <a:lstStyle/>
          <a:p>
            <a:pPr>
              <a:lnSpc>
                <a:spcPts val="2333"/>
              </a:lnSpc>
            </a:pPr>
            <a:r>
              <a:rPr lang="en-US" sz="1833" b="1" dirty="0">
                <a:solidFill>
                  <a:srgbClr val="2E3C4E"/>
                </a:solidFill>
                <a:latin typeface="Barlow Bold" pitchFamily="34" charset="0"/>
                <a:ea typeface="Barlow Bold" pitchFamily="34" charset="-122"/>
                <a:cs typeface="Barlow Bold" pitchFamily="34" charset="-120"/>
              </a:rPr>
              <a:t>Biometric &amp; Location</a:t>
            </a:r>
            <a:endParaRPr lang="en-US" sz="1833" dirty="0"/>
          </a:p>
        </p:txBody>
      </p:sp>
      <p:sp>
        <p:nvSpPr>
          <p:cNvPr id="13" name="Text 11"/>
          <p:cNvSpPr/>
          <p:nvPr/>
        </p:nvSpPr>
        <p:spPr>
          <a:xfrm>
            <a:off x="8222953" y="3528020"/>
            <a:ext cx="3348633" cy="1155700"/>
          </a:xfrm>
          <a:prstGeom prst="rect">
            <a:avLst/>
          </a:prstGeom>
          <a:noFill/>
          <a:ln/>
        </p:spPr>
        <p:txBody>
          <a:bodyPr wrap="square" lIns="0" tIns="0" rIns="0" bIns="0" rtlCol="0" anchor="t"/>
          <a:lstStyle/>
          <a:p>
            <a:pPr marL="285739" indent="-285739">
              <a:lnSpc>
                <a:spcPts val="2250"/>
              </a:lnSpc>
              <a:buSzPct val="100000"/>
              <a:buChar char="•"/>
            </a:pPr>
            <a:r>
              <a:rPr lang="en-US" sz="1417" b="1" dirty="0">
                <a:solidFill>
                  <a:srgbClr val="384653"/>
                </a:solidFill>
                <a:latin typeface="Montserrat" pitchFamily="34" charset="0"/>
                <a:ea typeface="Montserrat" pitchFamily="34" charset="-122"/>
                <a:cs typeface="Montserrat" pitchFamily="34" charset="-120"/>
              </a:rPr>
              <a:t>Facial Recognition:</a:t>
            </a:r>
            <a:r>
              <a:rPr lang="en-US" sz="1417" dirty="0">
                <a:solidFill>
                  <a:srgbClr val="384653"/>
                </a:solidFill>
                <a:latin typeface="Montserrat" pitchFamily="34" charset="0"/>
                <a:ea typeface="Montserrat" pitchFamily="34" charset="-122"/>
                <a:cs typeface="Montserrat" pitchFamily="34" charset="-120"/>
              </a:rPr>
              <a:t> Encrypted face encodings, image, verification status, and timestamp.</a:t>
            </a:r>
            <a:endParaRPr lang="en-US" sz="1417" dirty="0"/>
          </a:p>
        </p:txBody>
      </p:sp>
      <p:sp>
        <p:nvSpPr>
          <p:cNvPr id="14" name="Text 12"/>
          <p:cNvSpPr/>
          <p:nvPr/>
        </p:nvSpPr>
        <p:spPr>
          <a:xfrm>
            <a:off x="8222953" y="4746823"/>
            <a:ext cx="3348633" cy="1155700"/>
          </a:xfrm>
          <a:prstGeom prst="rect">
            <a:avLst/>
          </a:prstGeom>
          <a:noFill/>
          <a:ln/>
        </p:spPr>
        <p:txBody>
          <a:bodyPr wrap="square" lIns="0" tIns="0" rIns="0" bIns="0" rtlCol="0" anchor="t"/>
          <a:lstStyle/>
          <a:p>
            <a:pPr marL="285739" indent="-285739">
              <a:lnSpc>
                <a:spcPts val="2250"/>
              </a:lnSpc>
              <a:buSzPct val="100000"/>
              <a:buChar char="•"/>
            </a:pPr>
            <a:r>
              <a:rPr lang="en-US" sz="1417" b="1" dirty="0">
                <a:solidFill>
                  <a:srgbClr val="384653"/>
                </a:solidFill>
                <a:latin typeface="Montserrat" pitchFamily="34" charset="0"/>
                <a:ea typeface="Montserrat" pitchFamily="34" charset="-122"/>
                <a:cs typeface="Montserrat" pitchFamily="34" charset="-120"/>
              </a:rPr>
              <a:t>Geofencing:</a:t>
            </a:r>
            <a:r>
              <a:rPr lang="en-US" sz="1417" dirty="0">
                <a:solidFill>
                  <a:srgbClr val="384653"/>
                </a:solidFill>
                <a:latin typeface="Montserrat" pitchFamily="34" charset="0"/>
                <a:ea typeface="Montserrat" pitchFamily="34" charset="-122"/>
                <a:cs typeface="Montserrat" pitchFamily="34" charset="-120"/>
              </a:rPr>
              <a:t> Unique ID, name, center coordinates (latitude, longitude), and altitude for location verification.</a:t>
            </a:r>
            <a:endParaRPr lang="en-US" sz="1417" dirty="0"/>
          </a:p>
        </p:txBody>
      </p:sp>
      <p:sp>
        <p:nvSpPr>
          <p:cNvPr id="15" name="Rectangle 14">
            <a:extLst>
              <a:ext uri="{FF2B5EF4-FFF2-40B4-BE49-F238E27FC236}">
                <a16:creationId xmlns:a16="http://schemas.microsoft.com/office/drawing/2014/main" id="{A647342D-2436-48C5-BA8D-F75ACC6C1424}"/>
              </a:ext>
            </a:extLst>
          </p:cNvPr>
          <p:cNvSpPr/>
          <p:nvPr/>
        </p:nvSpPr>
        <p:spPr>
          <a:xfrm>
            <a:off x="10425953" y="6476009"/>
            <a:ext cx="1918447" cy="38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87164" y="382786"/>
            <a:ext cx="6645672" cy="915789"/>
          </a:xfrm>
          <a:prstGeom prst="rect">
            <a:avLst/>
          </a:prstGeom>
          <a:noFill/>
          <a:ln/>
        </p:spPr>
        <p:txBody>
          <a:bodyPr wrap="square" lIns="0" tIns="0" rIns="0" bIns="0" rtlCol="0" anchor="t"/>
          <a:lstStyle/>
          <a:p>
            <a:pPr>
              <a:lnSpc>
                <a:spcPts val="3583"/>
              </a:lnSpc>
            </a:pPr>
            <a:r>
              <a:rPr lang="en-US" sz="2875" b="1" dirty="0">
                <a:solidFill>
                  <a:srgbClr val="2E3C4E"/>
                </a:solidFill>
                <a:latin typeface="Barlow Bold" pitchFamily="34" charset="0"/>
                <a:ea typeface="Barlow Bold" pitchFamily="34" charset="-122"/>
                <a:cs typeface="Barlow Bold" pitchFamily="34" charset="-120"/>
              </a:rPr>
              <a:t>Conceptual Design: High-Level System Overview</a:t>
            </a:r>
            <a:endParaRPr lang="en-US" sz="2875" dirty="0"/>
          </a:p>
        </p:txBody>
      </p:sp>
      <p:sp>
        <p:nvSpPr>
          <p:cNvPr id="4" name="Text 1"/>
          <p:cNvSpPr/>
          <p:nvPr/>
        </p:nvSpPr>
        <p:spPr>
          <a:xfrm>
            <a:off x="487164" y="1507332"/>
            <a:ext cx="6645672" cy="667941"/>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The conceptual design provides a high-level view of data relationships without implementation details, crucial for stakeholder communication and system understanding. It outlines a layered data flow architecture.</a:t>
            </a:r>
            <a:endParaRPr lang="en-US" sz="1083" dirty="0"/>
          </a:p>
        </p:txBody>
      </p:sp>
      <p:pic>
        <p:nvPicPr>
          <p:cNvPr id="5" name="Image 1" descr="preencoded.png"/>
          <p:cNvPicPr>
            <a:picLocks noChangeAspect="1"/>
          </p:cNvPicPr>
          <p:nvPr/>
        </p:nvPicPr>
        <p:blipFill>
          <a:blip r:embed="rId3"/>
          <a:stretch>
            <a:fillRect/>
          </a:stretch>
        </p:blipFill>
        <p:spPr>
          <a:xfrm>
            <a:off x="487165" y="2331839"/>
            <a:ext cx="696019" cy="1036043"/>
          </a:xfrm>
          <a:prstGeom prst="rect">
            <a:avLst/>
          </a:prstGeom>
        </p:spPr>
      </p:pic>
      <p:sp>
        <p:nvSpPr>
          <p:cNvPr id="6" name="Text 2"/>
          <p:cNvSpPr/>
          <p:nvPr/>
        </p:nvSpPr>
        <p:spPr>
          <a:xfrm>
            <a:off x="1391940" y="2471044"/>
            <a:ext cx="1831678" cy="228898"/>
          </a:xfrm>
          <a:prstGeom prst="rect">
            <a:avLst/>
          </a:prstGeom>
          <a:noFill/>
          <a:ln/>
        </p:spPr>
        <p:txBody>
          <a:bodyPr wrap="none" lIns="0" tIns="0" rIns="0" bIns="0" rtlCol="0" anchor="t"/>
          <a:lstStyle/>
          <a:p>
            <a:pPr>
              <a:lnSpc>
                <a:spcPts val="1792"/>
              </a:lnSpc>
            </a:pPr>
            <a:r>
              <a:rPr lang="en-US" sz="1417" b="1" dirty="0">
                <a:solidFill>
                  <a:srgbClr val="384653"/>
                </a:solidFill>
                <a:latin typeface="Barlow Bold" pitchFamily="34" charset="0"/>
                <a:ea typeface="Barlow Bold" pitchFamily="34" charset="-122"/>
                <a:cs typeface="Barlow Bold" pitchFamily="34" charset="-120"/>
              </a:rPr>
              <a:t>Users</a:t>
            </a:r>
            <a:endParaRPr lang="en-US" sz="1417" dirty="0"/>
          </a:p>
        </p:txBody>
      </p:sp>
      <p:sp>
        <p:nvSpPr>
          <p:cNvPr id="7" name="Text 3"/>
          <p:cNvSpPr/>
          <p:nvPr/>
        </p:nvSpPr>
        <p:spPr>
          <a:xfrm>
            <a:off x="1391940" y="2783384"/>
            <a:ext cx="5113497" cy="445293"/>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Students, Educators, and Administrators interact with the system for attendance, monitoring, and management.</a:t>
            </a:r>
            <a:endParaRPr lang="en-US" sz="1083" dirty="0"/>
          </a:p>
        </p:txBody>
      </p:sp>
      <p:pic>
        <p:nvPicPr>
          <p:cNvPr id="8" name="Image 2" descr="preencoded.png"/>
          <p:cNvPicPr>
            <a:picLocks noChangeAspect="1"/>
          </p:cNvPicPr>
          <p:nvPr/>
        </p:nvPicPr>
        <p:blipFill>
          <a:blip r:embed="rId4"/>
          <a:stretch>
            <a:fillRect/>
          </a:stretch>
        </p:blipFill>
        <p:spPr>
          <a:xfrm>
            <a:off x="487165" y="3367882"/>
            <a:ext cx="696019" cy="1036043"/>
          </a:xfrm>
          <a:prstGeom prst="rect">
            <a:avLst/>
          </a:prstGeom>
        </p:spPr>
      </p:pic>
      <p:sp>
        <p:nvSpPr>
          <p:cNvPr id="9" name="Text 4"/>
          <p:cNvSpPr/>
          <p:nvPr/>
        </p:nvSpPr>
        <p:spPr>
          <a:xfrm>
            <a:off x="1391940" y="3507085"/>
            <a:ext cx="1963936" cy="228898"/>
          </a:xfrm>
          <a:prstGeom prst="rect">
            <a:avLst/>
          </a:prstGeom>
          <a:noFill/>
          <a:ln/>
        </p:spPr>
        <p:txBody>
          <a:bodyPr wrap="none" lIns="0" tIns="0" rIns="0" bIns="0" rtlCol="0" anchor="t"/>
          <a:lstStyle/>
          <a:p>
            <a:pPr>
              <a:lnSpc>
                <a:spcPts val="1792"/>
              </a:lnSpc>
            </a:pPr>
            <a:r>
              <a:rPr lang="en-US" sz="1417" b="1" dirty="0">
                <a:solidFill>
                  <a:srgbClr val="384653"/>
                </a:solidFill>
                <a:latin typeface="Barlow Bold" pitchFamily="34" charset="0"/>
                <a:ea typeface="Barlow Bold" pitchFamily="34" charset="-122"/>
                <a:cs typeface="Barlow Bold" pitchFamily="34" charset="-120"/>
              </a:rPr>
              <a:t>Mobile App (Client-Side)</a:t>
            </a:r>
            <a:endParaRPr lang="en-US" sz="1417" dirty="0"/>
          </a:p>
        </p:txBody>
      </p:sp>
      <p:sp>
        <p:nvSpPr>
          <p:cNvPr id="10" name="Text 5"/>
          <p:cNvSpPr/>
          <p:nvPr/>
        </p:nvSpPr>
        <p:spPr>
          <a:xfrm>
            <a:off x="1391940" y="3819426"/>
            <a:ext cx="4838531" cy="445293"/>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Core interface with modules for authentication, facial recognition, geofencing, attendance recording, analytics, and data synchronization.</a:t>
            </a:r>
            <a:endParaRPr lang="en-US" sz="1083" dirty="0"/>
          </a:p>
        </p:txBody>
      </p:sp>
      <p:pic>
        <p:nvPicPr>
          <p:cNvPr id="11" name="Image 3" descr="preencoded.png"/>
          <p:cNvPicPr>
            <a:picLocks noChangeAspect="1"/>
          </p:cNvPicPr>
          <p:nvPr/>
        </p:nvPicPr>
        <p:blipFill>
          <a:blip r:embed="rId5"/>
          <a:stretch>
            <a:fillRect/>
          </a:stretch>
        </p:blipFill>
        <p:spPr>
          <a:xfrm>
            <a:off x="487165" y="4403924"/>
            <a:ext cx="696019" cy="1036043"/>
          </a:xfrm>
          <a:prstGeom prst="rect">
            <a:avLst/>
          </a:prstGeom>
        </p:spPr>
      </p:pic>
      <p:sp>
        <p:nvSpPr>
          <p:cNvPr id="12" name="Text 6"/>
          <p:cNvSpPr/>
          <p:nvPr/>
        </p:nvSpPr>
        <p:spPr>
          <a:xfrm>
            <a:off x="1391940" y="4543128"/>
            <a:ext cx="1831678" cy="228898"/>
          </a:xfrm>
          <a:prstGeom prst="rect">
            <a:avLst/>
          </a:prstGeom>
          <a:noFill/>
          <a:ln/>
        </p:spPr>
        <p:txBody>
          <a:bodyPr wrap="none" lIns="0" tIns="0" rIns="0" bIns="0" rtlCol="0" anchor="t"/>
          <a:lstStyle/>
          <a:p>
            <a:pPr>
              <a:lnSpc>
                <a:spcPts val="1792"/>
              </a:lnSpc>
            </a:pPr>
            <a:r>
              <a:rPr lang="en-US" sz="1417" b="1" dirty="0">
                <a:solidFill>
                  <a:srgbClr val="384653"/>
                </a:solidFill>
                <a:latin typeface="Barlow Bold" pitchFamily="34" charset="0"/>
                <a:ea typeface="Barlow Bold" pitchFamily="34" charset="-122"/>
                <a:cs typeface="Barlow Bold" pitchFamily="34" charset="-120"/>
              </a:rPr>
              <a:t>Backend Services</a:t>
            </a:r>
            <a:endParaRPr lang="en-US" sz="1417" dirty="0"/>
          </a:p>
        </p:txBody>
      </p:sp>
      <p:sp>
        <p:nvSpPr>
          <p:cNvPr id="13" name="Text 7"/>
          <p:cNvSpPr/>
          <p:nvPr/>
        </p:nvSpPr>
        <p:spPr>
          <a:xfrm>
            <a:off x="1391940" y="4855469"/>
            <a:ext cx="5475025" cy="445293"/>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Provides logic, processing, and data management for user, attendance, geofence, and course management.</a:t>
            </a:r>
            <a:endParaRPr lang="en-US" sz="1083" dirty="0"/>
          </a:p>
        </p:txBody>
      </p:sp>
      <p:pic>
        <p:nvPicPr>
          <p:cNvPr id="14" name="Image 4" descr="preencoded.png"/>
          <p:cNvPicPr>
            <a:picLocks noChangeAspect="1"/>
          </p:cNvPicPr>
          <p:nvPr/>
        </p:nvPicPr>
        <p:blipFill>
          <a:blip r:embed="rId6"/>
          <a:stretch>
            <a:fillRect/>
          </a:stretch>
        </p:blipFill>
        <p:spPr>
          <a:xfrm>
            <a:off x="487165" y="5439966"/>
            <a:ext cx="696019" cy="1036043"/>
          </a:xfrm>
          <a:prstGeom prst="rect">
            <a:avLst/>
          </a:prstGeom>
        </p:spPr>
      </p:pic>
      <p:sp>
        <p:nvSpPr>
          <p:cNvPr id="15" name="Text 8"/>
          <p:cNvSpPr/>
          <p:nvPr/>
        </p:nvSpPr>
        <p:spPr>
          <a:xfrm>
            <a:off x="1391940" y="5579169"/>
            <a:ext cx="2006898" cy="228898"/>
          </a:xfrm>
          <a:prstGeom prst="rect">
            <a:avLst/>
          </a:prstGeom>
          <a:noFill/>
          <a:ln/>
        </p:spPr>
        <p:txBody>
          <a:bodyPr wrap="none" lIns="0" tIns="0" rIns="0" bIns="0" rtlCol="0" anchor="t"/>
          <a:lstStyle/>
          <a:p>
            <a:pPr>
              <a:lnSpc>
                <a:spcPts val="1792"/>
              </a:lnSpc>
            </a:pPr>
            <a:r>
              <a:rPr lang="en-US" sz="1417" b="1" dirty="0">
                <a:solidFill>
                  <a:srgbClr val="384653"/>
                </a:solidFill>
                <a:latin typeface="Barlow Bold" pitchFamily="34" charset="0"/>
                <a:ea typeface="Barlow Bold" pitchFamily="34" charset="-122"/>
                <a:cs typeface="Barlow Bold" pitchFamily="34" charset="-120"/>
              </a:rPr>
              <a:t>APIs &amp; External Services</a:t>
            </a:r>
            <a:endParaRPr lang="en-US" sz="1417" dirty="0"/>
          </a:p>
        </p:txBody>
      </p:sp>
      <p:sp>
        <p:nvSpPr>
          <p:cNvPr id="16" name="Text 9"/>
          <p:cNvSpPr/>
          <p:nvPr/>
        </p:nvSpPr>
        <p:spPr>
          <a:xfrm>
            <a:off x="1391940" y="5891510"/>
            <a:ext cx="5349519" cy="445293"/>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Third-party tools like Facial Recognition API, Geolocation API, and Notification Service enhance system capabilities.</a:t>
            </a:r>
            <a:endParaRPr lang="en-US" sz="1083" dirty="0"/>
          </a:p>
        </p:txBody>
      </p:sp>
      <p:pic>
        <p:nvPicPr>
          <p:cNvPr id="21" name="Picture 20">
            <a:extLst>
              <a:ext uri="{FF2B5EF4-FFF2-40B4-BE49-F238E27FC236}">
                <a16:creationId xmlns:a16="http://schemas.microsoft.com/office/drawing/2014/main" id="{6EB21037-B4AE-43DF-B140-EB054B1EAFCE}"/>
              </a:ext>
            </a:extLst>
          </p:cNvPr>
          <p:cNvPicPr>
            <a:picLocks noChangeAspect="1"/>
          </p:cNvPicPr>
          <p:nvPr/>
        </p:nvPicPr>
        <p:blipFill>
          <a:blip r:embed="rId7"/>
          <a:stretch>
            <a:fillRect/>
          </a:stretch>
        </p:blipFill>
        <p:spPr>
          <a:xfrm>
            <a:off x="6344072" y="1994865"/>
            <a:ext cx="5761219" cy="4077053"/>
          </a:xfrm>
          <a:prstGeom prst="rect">
            <a:avLst/>
          </a:prstGeom>
        </p:spPr>
      </p:pic>
      <p:sp>
        <p:nvSpPr>
          <p:cNvPr id="22" name="Rectangle 21">
            <a:extLst>
              <a:ext uri="{FF2B5EF4-FFF2-40B4-BE49-F238E27FC236}">
                <a16:creationId xmlns:a16="http://schemas.microsoft.com/office/drawing/2014/main" id="{F7F70487-FCC7-4A02-8398-095E6283A2CB}"/>
              </a:ext>
            </a:extLst>
          </p:cNvPr>
          <p:cNvSpPr/>
          <p:nvPr/>
        </p:nvSpPr>
        <p:spPr>
          <a:xfrm>
            <a:off x="10425953" y="6476009"/>
            <a:ext cx="1918447" cy="38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9561" y="-148432"/>
            <a:ext cx="4286548" cy="296863"/>
          </a:xfrm>
          <a:prstGeom prst="rect">
            <a:avLst/>
          </a:prstGeom>
          <a:noFill/>
          <a:ln/>
        </p:spPr>
        <p:txBody>
          <a:bodyPr wrap="none" lIns="0" tIns="0" rIns="0" bIns="0" rtlCol="0" anchor="t"/>
          <a:lstStyle/>
          <a:p>
            <a:pPr>
              <a:lnSpc>
                <a:spcPct val="250000"/>
              </a:lnSpc>
            </a:pPr>
            <a:r>
              <a:rPr lang="en-US" sz="2800" b="1" dirty="0">
                <a:solidFill>
                  <a:srgbClr val="2E3C4E"/>
                </a:solidFill>
                <a:latin typeface="Barlow Bold" pitchFamily="34" charset="0"/>
                <a:ea typeface="Barlow Bold" pitchFamily="34" charset="-122"/>
                <a:cs typeface="Barlow Bold" pitchFamily="34" charset="-120"/>
              </a:rPr>
              <a:t>ER Diagram Analysis: Database Blueprint</a:t>
            </a:r>
            <a:endParaRPr lang="en-US" sz="2800" dirty="0"/>
          </a:p>
        </p:txBody>
      </p:sp>
      <p:sp>
        <p:nvSpPr>
          <p:cNvPr id="3" name="Text 1"/>
          <p:cNvSpPr/>
          <p:nvPr/>
        </p:nvSpPr>
        <p:spPr>
          <a:xfrm>
            <a:off x="315913" y="706585"/>
            <a:ext cx="11560175" cy="288925"/>
          </a:xfrm>
          <a:prstGeom prst="rect">
            <a:avLst/>
          </a:prstGeom>
          <a:noFill/>
          <a:ln/>
        </p:spPr>
        <p:txBody>
          <a:bodyPr wrap="square" lIns="0" tIns="0" rIns="0" bIns="0" rtlCol="0" anchor="t"/>
          <a:lstStyle/>
          <a:p>
            <a:pPr>
              <a:lnSpc>
                <a:spcPct val="250000"/>
              </a:lnSpc>
            </a:pPr>
            <a:r>
              <a:rPr lang="en-US" sz="1000" dirty="0">
                <a:solidFill>
                  <a:srgbClr val="384653"/>
                </a:solidFill>
                <a:latin typeface="Montserrat" pitchFamily="34" charset="0"/>
                <a:ea typeface="Montserrat" pitchFamily="34" charset="-122"/>
                <a:cs typeface="Montserrat" pitchFamily="34" charset="-120"/>
              </a:rPr>
              <a:t>The Entity-Relationship Diagram (ERD) serves as a blueprint for the database, illustrating entities, attributes, and relationships. This design is foundational for effective management of user information, course enrollment, attendance tracking, and communication.</a:t>
            </a:r>
            <a:endParaRPr lang="en-US" sz="1000" dirty="0"/>
          </a:p>
        </p:txBody>
      </p:sp>
      <p:sp>
        <p:nvSpPr>
          <p:cNvPr id="4" name="Shape 2"/>
          <p:cNvSpPr/>
          <p:nvPr/>
        </p:nvSpPr>
        <p:spPr>
          <a:xfrm>
            <a:off x="309561" y="1553665"/>
            <a:ext cx="3793232" cy="1768013"/>
          </a:xfrm>
          <a:prstGeom prst="roundRect">
            <a:avLst>
              <a:gd name="adj" fmla="val 13064"/>
            </a:avLst>
          </a:prstGeom>
          <a:solidFill>
            <a:srgbClr val="D4E9F7"/>
          </a:solidFill>
          <a:ln w="7620">
            <a:solidFill>
              <a:srgbClr val="BACFDD"/>
            </a:solidFill>
            <a:prstDash val="solid"/>
          </a:ln>
        </p:spPr>
        <p:txBody>
          <a:bodyPr/>
          <a:lstStyle/>
          <a:p>
            <a:pPr>
              <a:lnSpc>
                <a:spcPct val="250000"/>
              </a:lnSpc>
            </a:pPr>
            <a:endParaRPr lang="en-US" sz="1667"/>
          </a:p>
        </p:txBody>
      </p:sp>
      <p:sp>
        <p:nvSpPr>
          <p:cNvPr id="5" name="Text 3"/>
          <p:cNvSpPr/>
          <p:nvPr/>
        </p:nvSpPr>
        <p:spPr>
          <a:xfrm>
            <a:off x="627605" y="1597683"/>
            <a:ext cx="1246882" cy="148432"/>
          </a:xfrm>
          <a:prstGeom prst="rect">
            <a:avLst/>
          </a:prstGeom>
          <a:noFill/>
          <a:ln/>
        </p:spPr>
        <p:txBody>
          <a:bodyPr wrap="none" lIns="0" tIns="0" rIns="0" bIns="0" rtlCol="0" anchor="t"/>
          <a:lstStyle/>
          <a:p>
            <a:pPr>
              <a:lnSpc>
                <a:spcPct val="250000"/>
              </a:lnSpc>
            </a:pPr>
            <a:r>
              <a:rPr lang="en-US" sz="1000" b="1" dirty="0">
                <a:solidFill>
                  <a:srgbClr val="384653"/>
                </a:solidFill>
                <a:latin typeface="Barlow Bold" pitchFamily="34" charset="0"/>
                <a:ea typeface="Barlow Bold" pitchFamily="34" charset="-122"/>
                <a:cs typeface="Barlow Bold" pitchFamily="34" charset="-120"/>
              </a:rPr>
              <a:t>Relationship Cardinality</a:t>
            </a:r>
            <a:endParaRPr lang="en-US" sz="1000" dirty="0"/>
          </a:p>
        </p:txBody>
      </p:sp>
      <p:sp>
        <p:nvSpPr>
          <p:cNvPr id="6" name="Text 4"/>
          <p:cNvSpPr/>
          <p:nvPr/>
        </p:nvSpPr>
        <p:spPr>
          <a:xfrm>
            <a:off x="315913" y="2091416"/>
            <a:ext cx="3600153" cy="288925"/>
          </a:xfrm>
          <a:prstGeom prst="rect">
            <a:avLst/>
          </a:prstGeom>
          <a:noFill/>
          <a:ln/>
        </p:spPr>
        <p:txBody>
          <a:bodyPr wrap="square" lIns="0" tIns="0" rIns="0" bIns="0" rtlCol="0" anchor="t"/>
          <a:lstStyle/>
          <a:p>
            <a:pPr marL="285739" indent="-285739">
              <a:lnSpc>
                <a:spcPct val="250000"/>
              </a:lnSpc>
              <a:buSzPct val="100000"/>
              <a:buChar char="•"/>
            </a:pPr>
            <a:r>
              <a:rPr lang="en-US" sz="750" b="1" dirty="0">
                <a:solidFill>
                  <a:srgbClr val="384653"/>
                </a:solidFill>
                <a:latin typeface="Montserrat" pitchFamily="34" charset="0"/>
                <a:ea typeface="Montserrat" pitchFamily="34" charset="-122"/>
                <a:cs typeface="Montserrat" pitchFamily="34" charset="-120"/>
              </a:rPr>
              <a:t>One-to-Many:</a:t>
            </a:r>
            <a:r>
              <a:rPr lang="en-US" sz="750" dirty="0">
                <a:solidFill>
                  <a:srgbClr val="384653"/>
                </a:solidFill>
                <a:latin typeface="Montserrat" pitchFamily="34" charset="0"/>
                <a:ea typeface="Montserrat" pitchFamily="34" charset="-122"/>
                <a:cs typeface="Montserrat" pitchFamily="34" charset="-120"/>
              </a:rPr>
              <a:t> Users to Student Profiles, Courses to Class Sessions, Class Sessions to Attendance Records.</a:t>
            </a:r>
            <a:endParaRPr lang="en-US" sz="750" dirty="0"/>
          </a:p>
        </p:txBody>
      </p:sp>
      <p:sp>
        <p:nvSpPr>
          <p:cNvPr id="7" name="Text 5"/>
          <p:cNvSpPr/>
          <p:nvPr/>
        </p:nvSpPr>
        <p:spPr>
          <a:xfrm>
            <a:off x="315913" y="2659688"/>
            <a:ext cx="3600153" cy="288925"/>
          </a:xfrm>
          <a:prstGeom prst="rect">
            <a:avLst/>
          </a:prstGeom>
          <a:noFill/>
          <a:ln/>
        </p:spPr>
        <p:txBody>
          <a:bodyPr wrap="square" lIns="0" tIns="0" rIns="0" bIns="0" rtlCol="0" anchor="t"/>
          <a:lstStyle/>
          <a:p>
            <a:pPr marL="285739" indent="-285739">
              <a:lnSpc>
                <a:spcPct val="250000"/>
              </a:lnSpc>
              <a:buSzPct val="100000"/>
              <a:buChar char="•"/>
            </a:pPr>
            <a:r>
              <a:rPr lang="en-US" sz="750" b="1" dirty="0">
                <a:solidFill>
                  <a:srgbClr val="384653"/>
                </a:solidFill>
                <a:latin typeface="Montserrat" pitchFamily="34" charset="0"/>
                <a:ea typeface="Montserrat" pitchFamily="34" charset="-122"/>
                <a:cs typeface="Montserrat" pitchFamily="34" charset="-120"/>
              </a:rPr>
              <a:t>Many-to-Many:</a:t>
            </a:r>
            <a:r>
              <a:rPr lang="en-US" sz="750" dirty="0">
                <a:solidFill>
                  <a:srgbClr val="384653"/>
                </a:solidFill>
                <a:latin typeface="Montserrat" pitchFamily="34" charset="0"/>
                <a:ea typeface="Montserrat" pitchFamily="34" charset="-122"/>
                <a:cs typeface="Montserrat" pitchFamily="34" charset="-120"/>
              </a:rPr>
              <a:t> Students to Courses (via Course Enrollments), Educators to Courses (via Course Assignments).</a:t>
            </a:r>
            <a:endParaRPr lang="en-US" sz="750" dirty="0"/>
          </a:p>
        </p:txBody>
      </p:sp>
      <p:sp>
        <p:nvSpPr>
          <p:cNvPr id="8" name="Shape 6"/>
          <p:cNvSpPr/>
          <p:nvPr/>
        </p:nvSpPr>
        <p:spPr>
          <a:xfrm>
            <a:off x="315913" y="3706809"/>
            <a:ext cx="3793232" cy="1652266"/>
          </a:xfrm>
          <a:prstGeom prst="roundRect">
            <a:avLst>
              <a:gd name="adj" fmla="val 13064"/>
            </a:avLst>
          </a:prstGeom>
          <a:solidFill>
            <a:srgbClr val="D4E9F7"/>
          </a:solidFill>
          <a:ln w="7620">
            <a:solidFill>
              <a:srgbClr val="BACFDD"/>
            </a:solidFill>
            <a:prstDash val="solid"/>
          </a:ln>
        </p:spPr>
        <p:txBody>
          <a:bodyPr/>
          <a:lstStyle/>
          <a:p>
            <a:endParaRPr lang="en-US" sz="1500"/>
          </a:p>
        </p:txBody>
      </p:sp>
      <p:sp>
        <p:nvSpPr>
          <p:cNvPr id="9" name="Text 7"/>
          <p:cNvSpPr/>
          <p:nvPr/>
        </p:nvSpPr>
        <p:spPr>
          <a:xfrm>
            <a:off x="539662" y="3680747"/>
            <a:ext cx="1187748" cy="148432"/>
          </a:xfrm>
          <a:prstGeom prst="rect">
            <a:avLst/>
          </a:prstGeom>
          <a:noFill/>
          <a:ln/>
        </p:spPr>
        <p:txBody>
          <a:bodyPr wrap="none" lIns="0" tIns="0" rIns="0" bIns="0" rtlCol="0" anchor="t"/>
          <a:lstStyle/>
          <a:p>
            <a:pPr>
              <a:lnSpc>
                <a:spcPct val="250000"/>
              </a:lnSpc>
            </a:pPr>
            <a:r>
              <a:rPr lang="en-US" sz="1000" b="1" dirty="0">
                <a:solidFill>
                  <a:srgbClr val="384653"/>
                </a:solidFill>
                <a:latin typeface="Barlow Bold" pitchFamily="34" charset="0"/>
                <a:ea typeface="Barlow Bold" pitchFamily="34" charset="-122"/>
                <a:cs typeface="Barlow Bold" pitchFamily="34" charset="-120"/>
              </a:rPr>
              <a:t>Entity Classification</a:t>
            </a:r>
            <a:endParaRPr lang="en-US" sz="1000" dirty="0"/>
          </a:p>
        </p:txBody>
      </p:sp>
      <p:sp>
        <p:nvSpPr>
          <p:cNvPr id="10" name="Text 8"/>
          <p:cNvSpPr/>
          <p:nvPr/>
        </p:nvSpPr>
        <p:spPr>
          <a:xfrm>
            <a:off x="309562" y="4053281"/>
            <a:ext cx="3600153" cy="144463"/>
          </a:xfrm>
          <a:prstGeom prst="rect">
            <a:avLst/>
          </a:prstGeom>
          <a:noFill/>
          <a:ln/>
        </p:spPr>
        <p:txBody>
          <a:bodyPr wrap="none" lIns="0" tIns="0" rIns="0" bIns="0" rtlCol="0" anchor="t"/>
          <a:lstStyle/>
          <a:p>
            <a:pPr marL="285739" indent="-285739">
              <a:lnSpc>
                <a:spcPct val="250000"/>
              </a:lnSpc>
              <a:buSzPct val="100000"/>
              <a:buChar char="•"/>
            </a:pPr>
            <a:r>
              <a:rPr lang="en-US" sz="750" b="1" dirty="0">
                <a:solidFill>
                  <a:srgbClr val="384653"/>
                </a:solidFill>
                <a:latin typeface="Montserrat" pitchFamily="34" charset="0"/>
                <a:ea typeface="Montserrat" pitchFamily="34" charset="-122"/>
                <a:cs typeface="Montserrat" pitchFamily="34" charset="-120"/>
              </a:rPr>
              <a:t>Strong Entities:</a:t>
            </a:r>
            <a:r>
              <a:rPr lang="en-US" sz="750" dirty="0">
                <a:solidFill>
                  <a:srgbClr val="384653"/>
                </a:solidFill>
                <a:latin typeface="Montserrat" pitchFamily="34" charset="0"/>
                <a:ea typeface="Montserrat" pitchFamily="34" charset="-122"/>
                <a:cs typeface="Montserrat" pitchFamily="34" charset="-120"/>
              </a:rPr>
              <a:t> Users, Courses, Geofences (exist independently).</a:t>
            </a:r>
            <a:endParaRPr lang="en-US" sz="750" dirty="0"/>
          </a:p>
        </p:txBody>
      </p:sp>
      <p:sp>
        <p:nvSpPr>
          <p:cNvPr id="11" name="Text 9"/>
          <p:cNvSpPr/>
          <p:nvPr/>
        </p:nvSpPr>
        <p:spPr>
          <a:xfrm>
            <a:off x="309561" y="4277383"/>
            <a:ext cx="3600153" cy="144463"/>
          </a:xfrm>
          <a:prstGeom prst="rect">
            <a:avLst/>
          </a:prstGeom>
          <a:noFill/>
          <a:ln/>
        </p:spPr>
        <p:txBody>
          <a:bodyPr wrap="none" lIns="0" tIns="0" rIns="0" bIns="0" rtlCol="0" anchor="t"/>
          <a:lstStyle/>
          <a:p>
            <a:pPr marL="285739" indent="-285739">
              <a:lnSpc>
                <a:spcPct val="250000"/>
              </a:lnSpc>
              <a:buSzPct val="100000"/>
              <a:buChar char="•"/>
            </a:pPr>
            <a:r>
              <a:rPr lang="en-US" sz="750" b="1" dirty="0">
                <a:solidFill>
                  <a:srgbClr val="384653"/>
                </a:solidFill>
                <a:latin typeface="Montserrat" pitchFamily="34" charset="0"/>
                <a:ea typeface="Montserrat" pitchFamily="34" charset="-122"/>
                <a:cs typeface="Montserrat" pitchFamily="34" charset="-120"/>
              </a:rPr>
              <a:t>Weak Entities:</a:t>
            </a:r>
            <a:r>
              <a:rPr lang="en-US" sz="750" dirty="0">
                <a:solidFill>
                  <a:srgbClr val="384653"/>
                </a:solidFill>
                <a:latin typeface="Montserrat" pitchFamily="34" charset="0"/>
                <a:ea typeface="Montserrat" pitchFamily="34" charset="-122"/>
                <a:cs typeface="Montserrat" pitchFamily="34" charset="-120"/>
              </a:rPr>
              <a:t> Student Profiles, Educator Profiles (depend on Users).</a:t>
            </a:r>
            <a:endParaRPr lang="en-US" sz="750" dirty="0"/>
          </a:p>
        </p:txBody>
      </p:sp>
      <p:sp>
        <p:nvSpPr>
          <p:cNvPr id="12" name="Text 10"/>
          <p:cNvSpPr/>
          <p:nvPr/>
        </p:nvSpPr>
        <p:spPr>
          <a:xfrm>
            <a:off x="315913" y="4583570"/>
            <a:ext cx="3600153" cy="288925"/>
          </a:xfrm>
          <a:prstGeom prst="rect">
            <a:avLst/>
          </a:prstGeom>
          <a:noFill/>
          <a:ln/>
        </p:spPr>
        <p:txBody>
          <a:bodyPr wrap="square" lIns="0" tIns="0" rIns="0" bIns="0" rtlCol="0" anchor="t"/>
          <a:lstStyle/>
          <a:p>
            <a:pPr marL="285739" indent="-285739">
              <a:lnSpc>
                <a:spcPct val="250000"/>
              </a:lnSpc>
              <a:buSzPct val="100000"/>
              <a:buChar char="•"/>
            </a:pPr>
            <a:r>
              <a:rPr lang="en-US" sz="750" b="1" dirty="0">
                <a:solidFill>
                  <a:srgbClr val="384653"/>
                </a:solidFill>
                <a:latin typeface="Montserrat" pitchFamily="34" charset="0"/>
                <a:ea typeface="Montserrat" pitchFamily="34" charset="-122"/>
                <a:cs typeface="Montserrat" pitchFamily="34" charset="-120"/>
              </a:rPr>
              <a:t>Associative Entities:</a:t>
            </a:r>
            <a:r>
              <a:rPr lang="en-US" sz="750" dirty="0">
                <a:solidFill>
                  <a:srgbClr val="384653"/>
                </a:solidFill>
                <a:latin typeface="Montserrat" pitchFamily="34" charset="0"/>
                <a:ea typeface="Montserrat" pitchFamily="34" charset="-122"/>
                <a:cs typeface="Montserrat" pitchFamily="34" charset="-120"/>
              </a:rPr>
              <a:t> Course Enrollments, Attendance Records (represent many-to-many relationships).</a:t>
            </a:r>
            <a:endParaRPr lang="en-US" sz="750" dirty="0"/>
          </a:p>
        </p:txBody>
      </p:sp>
      <p:sp>
        <p:nvSpPr>
          <p:cNvPr id="13" name="Shape 11"/>
          <p:cNvSpPr/>
          <p:nvPr/>
        </p:nvSpPr>
        <p:spPr>
          <a:xfrm>
            <a:off x="4563772" y="1481907"/>
            <a:ext cx="4320252" cy="1652265"/>
          </a:xfrm>
          <a:prstGeom prst="roundRect">
            <a:avLst>
              <a:gd name="adj" fmla="val 13064"/>
            </a:avLst>
          </a:prstGeom>
          <a:solidFill>
            <a:srgbClr val="D4E9F7"/>
          </a:solidFill>
          <a:ln w="7620">
            <a:solidFill>
              <a:srgbClr val="BACFDD"/>
            </a:solidFill>
            <a:prstDash val="solid"/>
          </a:ln>
        </p:spPr>
        <p:txBody>
          <a:bodyPr/>
          <a:lstStyle/>
          <a:p>
            <a:endParaRPr lang="en-US" sz="1500"/>
          </a:p>
        </p:txBody>
      </p:sp>
      <p:sp>
        <p:nvSpPr>
          <p:cNvPr id="14" name="Text 12"/>
          <p:cNvSpPr/>
          <p:nvPr/>
        </p:nvSpPr>
        <p:spPr>
          <a:xfrm>
            <a:off x="4826496" y="1397276"/>
            <a:ext cx="1187748" cy="148432"/>
          </a:xfrm>
          <a:prstGeom prst="rect">
            <a:avLst/>
          </a:prstGeom>
          <a:noFill/>
          <a:ln/>
        </p:spPr>
        <p:txBody>
          <a:bodyPr wrap="none" lIns="0" tIns="0" rIns="0" bIns="0" rtlCol="0" anchor="t"/>
          <a:lstStyle/>
          <a:p>
            <a:pPr>
              <a:lnSpc>
                <a:spcPct val="250000"/>
              </a:lnSpc>
            </a:pPr>
            <a:r>
              <a:rPr lang="en-US" sz="1000" b="1" dirty="0">
                <a:solidFill>
                  <a:srgbClr val="384653"/>
                </a:solidFill>
                <a:latin typeface="Barlow Bold" pitchFamily="34" charset="0"/>
                <a:ea typeface="Barlow Bold" pitchFamily="34" charset="-122"/>
                <a:cs typeface="Barlow Bold" pitchFamily="34" charset="-120"/>
              </a:rPr>
              <a:t>Integrity Constraints</a:t>
            </a:r>
            <a:endParaRPr lang="en-US" sz="1000" dirty="0"/>
          </a:p>
        </p:txBody>
      </p:sp>
      <p:sp>
        <p:nvSpPr>
          <p:cNvPr id="15" name="Text 13"/>
          <p:cNvSpPr/>
          <p:nvPr/>
        </p:nvSpPr>
        <p:spPr>
          <a:xfrm>
            <a:off x="4660311" y="1736512"/>
            <a:ext cx="3600153" cy="144463"/>
          </a:xfrm>
          <a:prstGeom prst="rect">
            <a:avLst/>
          </a:prstGeom>
          <a:noFill/>
          <a:ln/>
        </p:spPr>
        <p:txBody>
          <a:bodyPr wrap="none" lIns="0" tIns="0" rIns="0" bIns="0" rtlCol="0" anchor="t"/>
          <a:lstStyle/>
          <a:p>
            <a:pPr marL="285739" indent="-285739">
              <a:lnSpc>
                <a:spcPct val="250000"/>
              </a:lnSpc>
              <a:buSzPct val="100000"/>
              <a:buChar char="•"/>
            </a:pPr>
            <a:r>
              <a:rPr lang="en-US" sz="750" b="1" dirty="0">
                <a:solidFill>
                  <a:srgbClr val="384653"/>
                </a:solidFill>
                <a:latin typeface="Montserrat" pitchFamily="34" charset="0"/>
                <a:ea typeface="Montserrat" pitchFamily="34" charset="-122"/>
                <a:cs typeface="Montserrat" pitchFamily="34" charset="-120"/>
              </a:rPr>
              <a:t>Referential Integrity:</a:t>
            </a:r>
            <a:r>
              <a:rPr lang="en-US" sz="750" dirty="0">
                <a:solidFill>
                  <a:srgbClr val="384653"/>
                </a:solidFill>
                <a:latin typeface="Montserrat" pitchFamily="34" charset="0"/>
                <a:ea typeface="Montserrat" pitchFamily="34" charset="-122"/>
                <a:cs typeface="Montserrat" pitchFamily="34" charset="-120"/>
              </a:rPr>
              <a:t> Foreign key relationships ensure data consistency.</a:t>
            </a:r>
            <a:endParaRPr lang="en-US" sz="750" dirty="0"/>
          </a:p>
        </p:txBody>
      </p:sp>
      <p:sp>
        <p:nvSpPr>
          <p:cNvPr id="16" name="Text 14"/>
          <p:cNvSpPr/>
          <p:nvPr/>
        </p:nvSpPr>
        <p:spPr>
          <a:xfrm>
            <a:off x="4657034" y="2063348"/>
            <a:ext cx="3600153" cy="144463"/>
          </a:xfrm>
          <a:prstGeom prst="rect">
            <a:avLst/>
          </a:prstGeom>
          <a:noFill/>
          <a:ln/>
        </p:spPr>
        <p:txBody>
          <a:bodyPr wrap="none" lIns="0" tIns="0" rIns="0" bIns="0" rtlCol="0" anchor="t"/>
          <a:lstStyle/>
          <a:p>
            <a:pPr marL="285739" indent="-285739">
              <a:lnSpc>
                <a:spcPct val="250000"/>
              </a:lnSpc>
              <a:buSzPct val="100000"/>
              <a:buChar char="•"/>
            </a:pPr>
            <a:r>
              <a:rPr lang="en-US" sz="750" b="1" dirty="0">
                <a:solidFill>
                  <a:srgbClr val="384653"/>
                </a:solidFill>
                <a:latin typeface="Montserrat" pitchFamily="34" charset="0"/>
                <a:ea typeface="Montserrat" pitchFamily="34" charset="-122"/>
                <a:cs typeface="Montserrat" pitchFamily="34" charset="-120"/>
              </a:rPr>
              <a:t>Domain Constraints:</a:t>
            </a:r>
            <a:r>
              <a:rPr lang="en-US" sz="750" dirty="0">
                <a:solidFill>
                  <a:srgbClr val="384653"/>
                </a:solidFill>
                <a:latin typeface="Montserrat" pitchFamily="34" charset="0"/>
                <a:ea typeface="Montserrat" pitchFamily="34" charset="-122"/>
                <a:cs typeface="Montserrat" pitchFamily="34" charset="-120"/>
              </a:rPr>
              <a:t> Enumerated types restrict field values.</a:t>
            </a:r>
            <a:endParaRPr lang="en-US" sz="750" dirty="0"/>
          </a:p>
        </p:txBody>
      </p:sp>
      <p:sp>
        <p:nvSpPr>
          <p:cNvPr id="17" name="Text 15"/>
          <p:cNvSpPr/>
          <p:nvPr/>
        </p:nvSpPr>
        <p:spPr>
          <a:xfrm>
            <a:off x="4657033" y="2462416"/>
            <a:ext cx="3600153" cy="288925"/>
          </a:xfrm>
          <a:prstGeom prst="rect">
            <a:avLst/>
          </a:prstGeom>
          <a:noFill/>
          <a:ln/>
        </p:spPr>
        <p:txBody>
          <a:bodyPr wrap="square" lIns="0" tIns="0" rIns="0" bIns="0" rtlCol="0" anchor="t"/>
          <a:lstStyle/>
          <a:p>
            <a:pPr marL="285739" indent="-285739">
              <a:lnSpc>
                <a:spcPct val="250000"/>
              </a:lnSpc>
              <a:buSzPct val="100000"/>
              <a:buChar char="•"/>
            </a:pPr>
            <a:r>
              <a:rPr lang="en-US" sz="750" b="1" dirty="0">
                <a:solidFill>
                  <a:srgbClr val="384653"/>
                </a:solidFill>
                <a:latin typeface="Montserrat" pitchFamily="34" charset="0"/>
                <a:ea typeface="Montserrat" pitchFamily="34" charset="-122"/>
                <a:cs typeface="Montserrat" pitchFamily="34" charset="-120"/>
              </a:rPr>
              <a:t>Business Rule Constraints:</a:t>
            </a:r>
            <a:r>
              <a:rPr lang="en-US" sz="750" dirty="0">
                <a:solidFill>
                  <a:srgbClr val="384653"/>
                </a:solidFill>
                <a:latin typeface="Montserrat" pitchFamily="34" charset="0"/>
                <a:ea typeface="Montserrat" pitchFamily="34" charset="-122"/>
                <a:cs typeface="Montserrat" pitchFamily="34" charset="-120"/>
              </a:rPr>
              <a:t> Unique constraints prevent duplicate academic records.</a:t>
            </a:r>
            <a:endParaRPr lang="en-US" sz="750" dirty="0"/>
          </a:p>
        </p:txBody>
      </p:sp>
      <p:pic>
        <p:nvPicPr>
          <p:cNvPr id="18" name="Picture 17">
            <a:extLst>
              <a:ext uri="{FF2B5EF4-FFF2-40B4-BE49-F238E27FC236}">
                <a16:creationId xmlns:a16="http://schemas.microsoft.com/office/drawing/2014/main" id="{9E666A29-6125-4B5F-9072-BB298957ED18}"/>
              </a:ext>
            </a:extLst>
          </p:cNvPr>
          <p:cNvPicPr>
            <a:picLocks noChangeAspect="1"/>
          </p:cNvPicPr>
          <p:nvPr/>
        </p:nvPicPr>
        <p:blipFill>
          <a:blip r:embed="rId3"/>
          <a:stretch>
            <a:fillRect/>
          </a:stretch>
        </p:blipFill>
        <p:spPr>
          <a:xfrm>
            <a:off x="6457109" y="3316545"/>
            <a:ext cx="4549643" cy="3429000"/>
          </a:xfrm>
          <a:prstGeom prst="rect">
            <a:avLst/>
          </a:prstGeom>
        </p:spPr>
      </p:pic>
      <p:sp>
        <p:nvSpPr>
          <p:cNvPr id="19" name="Rectangle 18">
            <a:extLst>
              <a:ext uri="{FF2B5EF4-FFF2-40B4-BE49-F238E27FC236}">
                <a16:creationId xmlns:a16="http://schemas.microsoft.com/office/drawing/2014/main" id="{F16178A0-194C-41C7-AC8C-552386129134}"/>
              </a:ext>
            </a:extLst>
          </p:cNvPr>
          <p:cNvSpPr/>
          <p:nvPr/>
        </p:nvSpPr>
        <p:spPr>
          <a:xfrm>
            <a:off x="10425953" y="6476009"/>
            <a:ext cx="1918447" cy="38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CD5C1BB-469B-4791-A7A9-63239F577C97}"/>
              </a:ext>
            </a:extLst>
          </p:cNvPr>
          <p:cNvPicPr>
            <a:picLocks noChangeAspect="1"/>
          </p:cNvPicPr>
          <p:nvPr/>
        </p:nvPicPr>
        <p:blipFill>
          <a:blip r:embed="rId2"/>
          <a:stretch>
            <a:fillRect/>
          </a:stretch>
        </p:blipFill>
        <p:spPr>
          <a:xfrm>
            <a:off x="1311798" y="-289367"/>
            <a:ext cx="9925290" cy="7484963"/>
          </a:xfrm>
          <a:prstGeom prst="rect">
            <a:avLst/>
          </a:prstGeom>
        </p:spPr>
      </p:pic>
      <p:sp>
        <p:nvSpPr>
          <p:cNvPr id="3" name="Rectangle 2">
            <a:extLst>
              <a:ext uri="{FF2B5EF4-FFF2-40B4-BE49-F238E27FC236}">
                <a16:creationId xmlns:a16="http://schemas.microsoft.com/office/drawing/2014/main" id="{06C087CD-61D6-41CC-A87D-33D6EAB467C7}"/>
              </a:ext>
            </a:extLst>
          </p:cNvPr>
          <p:cNvSpPr/>
          <p:nvPr/>
        </p:nvSpPr>
        <p:spPr>
          <a:xfrm>
            <a:off x="10425953" y="6476009"/>
            <a:ext cx="1918447" cy="38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025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800600" cy="6858000"/>
          </a:xfrm>
          <a:prstGeom prst="rect">
            <a:avLst/>
          </a:prstGeom>
        </p:spPr>
      </p:pic>
      <p:sp>
        <p:nvSpPr>
          <p:cNvPr id="3" name="Text 0"/>
          <p:cNvSpPr/>
          <p:nvPr/>
        </p:nvSpPr>
        <p:spPr>
          <a:xfrm>
            <a:off x="5065316" y="500261"/>
            <a:ext cx="6633369" cy="927298"/>
          </a:xfrm>
          <a:prstGeom prst="rect">
            <a:avLst/>
          </a:prstGeom>
          <a:noFill/>
          <a:ln/>
        </p:spPr>
        <p:txBody>
          <a:bodyPr wrap="square" lIns="0" tIns="0" rIns="0" bIns="0" rtlCol="0" anchor="t"/>
          <a:lstStyle/>
          <a:p>
            <a:pPr>
              <a:lnSpc>
                <a:spcPts val="3625"/>
              </a:lnSpc>
            </a:pPr>
            <a:r>
              <a:rPr lang="en-US" sz="2917" b="1" dirty="0">
                <a:solidFill>
                  <a:srgbClr val="2E3C4E"/>
                </a:solidFill>
                <a:latin typeface="Barlow Bold" pitchFamily="34" charset="0"/>
                <a:ea typeface="Barlow Bold" pitchFamily="34" charset="-122"/>
                <a:cs typeface="Barlow Bold" pitchFamily="34" charset="-120"/>
              </a:rPr>
              <a:t>Database Normalization: Ensuring Data Integrity</a:t>
            </a:r>
            <a:endParaRPr lang="en-US" sz="2917" dirty="0"/>
          </a:p>
        </p:txBody>
      </p:sp>
      <p:sp>
        <p:nvSpPr>
          <p:cNvPr id="4" name="Text 1"/>
          <p:cNvSpPr/>
          <p:nvPr/>
        </p:nvSpPr>
        <p:spPr>
          <a:xfrm>
            <a:off x="5065316" y="1638994"/>
            <a:ext cx="6633369" cy="451048"/>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Database normalization systematically organizes data to eliminate redundancy and prevent anomalies, crucial for the attendance management system.</a:t>
            </a:r>
            <a:endParaRPr lang="en-US" sz="1083" dirty="0"/>
          </a:p>
        </p:txBody>
      </p:sp>
      <p:sp>
        <p:nvSpPr>
          <p:cNvPr id="5" name="Shape 2"/>
          <p:cNvSpPr/>
          <p:nvPr/>
        </p:nvSpPr>
        <p:spPr>
          <a:xfrm>
            <a:off x="5065316" y="2248594"/>
            <a:ext cx="317103" cy="317103"/>
          </a:xfrm>
          <a:prstGeom prst="roundRect">
            <a:avLst>
              <a:gd name="adj" fmla="val 66685"/>
            </a:avLst>
          </a:prstGeom>
          <a:solidFill>
            <a:srgbClr val="D4E9F7"/>
          </a:solidFill>
          <a:ln w="7620">
            <a:solidFill>
              <a:srgbClr val="BACFDD"/>
            </a:solidFill>
            <a:prstDash val="solid"/>
          </a:ln>
        </p:spPr>
      </p:sp>
      <p:pic>
        <p:nvPicPr>
          <p:cNvPr id="6" name="Image 1" descr="preencoded.png"/>
          <p:cNvPicPr>
            <a:picLocks noChangeAspect="1"/>
          </p:cNvPicPr>
          <p:nvPr/>
        </p:nvPicPr>
        <p:blipFill>
          <a:blip r:embed="rId4"/>
          <a:stretch>
            <a:fillRect/>
          </a:stretch>
        </p:blipFill>
        <p:spPr>
          <a:xfrm>
            <a:off x="5112594" y="2268042"/>
            <a:ext cx="222548" cy="278209"/>
          </a:xfrm>
          <a:prstGeom prst="rect">
            <a:avLst/>
          </a:prstGeom>
        </p:spPr>
      </p:pic>
      <p:sp>
        <p:nvSpPr>
          <p:cNvPr id="7" name="Text 3"/>
          <p:cNvSpPr/>
          <p:nvPr/>
        </p:nvSpPr>
        <p:spPr>
          <a:xfrm>
            <a:off x="5523310" y="2297014"/>
            <a:ext cx="2238276" cy="231874"/>
          </a:xfrm>
          <a:prstGeom prst="rect">
            <a:avLst/>
          </a:prstGeom>
          <a:noFill/>
          <a:ln/>
        </p:spPr>
        <p:txBody>
          <a:bodyPr wrap="none" lIns="0" tIns="0" rIns="0" bIns="0" rtlCol="0" anchor="t"/>
          <a:lstStyle/>
          <a:p>
            <a:pPr>
              <a:lnSpc>
                <a:spcPts val="1792"/>
              </a:lnSpc>
            </a:pPr>
            <a:r>
              <a:rPr lang="en-US" sz="1458" b="1" dirty="0">
                <a:solidFill>
                  <a:srgbClr val="384653"/>
                </a:solidFill>
                <a:latin typeface="Barlow Bold" pitchFamily="34" charset="0"/>
                <a:ea typeface="Barlow Bold" pitchFamily="34" charset="-122"/>
                <a:cs typeface="Barlow Bold" pitchFamily="34" charset="-120"/>
              </a:rPr>
              <a:t>Eliminate Data Redundancy</a:t>
            </a:r>
            <a:endParaRPr lang="en-US" sz="1458" dirty="0"/>
          </a:p>
        </p:txBody>
      </p:sp>
      <p:sp>
        <p:nvSpPr>
          <p:cNvPr id="8" name="Text 4"/>
          <p:cNvSpPr/>
          <p:nvPr/>
        </p:nvSpPr>
        <p:spPr>
          <a:xfrm>
            <a:off x="5523309" y="2613422"/>
            <a:ext cx="6175375" cy="451048"/>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Avoids storing the same data multiple times, reducing storage waste and maintenance challenges. For example, course information is stored once in a dedicated table.</a:t>
            </a:r>
            <a:endParaRPr lang="en-US" sz="1083" dirty="0"/>
          </a:p>
        </p:txBody>
      </p:sp>
      <p:sp>
        <p:nvSpPr>
          <p:cNvPr id="9" name="Shape 5"/>
          <p:cNvSpPr/>
          <p:nvPr/>
        </p:nvSpPr>
        <p:spPr>
          <a:xfrm>
            <a:off x="5065316" y="3346351"/>
            <a:ext cx="317103" cy="317103"/>
          </a:xfrm>
          <a:prstGeom prst="roundRect">
            <a:avLst>
              <a:gd name="adj" fmla="val 66685"/>
            </a:avLst>
          </a:prstGeom>
          <a:solidFill>
            <a:srgbClr val="D4E9F7"/>
          </a:solidFill>
          <a:ln w="7620">
            <a:solidFill>
              <a:srgbClr val="BACFDD"/>
            </a:solidFill>
            <a:prstDash val="solid"/>
          </a:ln>
        </p:spPr>
      </p:sp>
      <p:pic>
        <p:nvPicPr>
          <p:cNvPr id="10" name="Image 2" descr="preencoded.png"/>
          <p:cNvPicPr>
            <a:picLocks noChangeAspect="1"/>
          </p:cNvPicPr>
          <p:nvPr/>
        </p:nvPicPr>
        <p:blipFill>
          <a:blip r:embed="rId5"/>
          <a:stretch>
            <a:fillRect/>
          </a:stretch>
        </p:blipFill>
        <p:spPr>
          <a:xfrm>
            <a:off x="5112594" y="3365798"/>
            <a:ext cx="222548" cy="278209"/>
          </a:xfrm>
          <a:prstGeom prst="rect">
            <a:avLst/>
          </a:prstGeom>
        </p:spPr>
      </p:pic>
      <p:sp>
        <p:nvSpPr>
          <p:cNvPr id="11" name="Text 6"/>
          <p:cNvSpPr/>
          <p:nvPr/>
        </p:nvSpPr>
        <p:spPr>
          <a:xfrm>
            <a:off x="5523310" y="3394770"/>
            <a:ext cx="1958281" cy="231874"/>
          </a:xfrm>
          <a:prstGeom prst="rect">
            <a:avLst/>
          </a:prstGeom>
          <a:noFill/>
          <a:ln/>
        </p:spPr>
        <p:txBody>
          <a:bodyPr wrap="none" lIns="0" tIns="0" rIns="0" bIns="0" rtlCol="0" anchor="t"/>
          <a:lstStyle/>
          <a:p>
            <a:pPr>
              <a:lnSpc>
                <a:spcPts val="1792"/>
              </a:lnSpc>
            </a:pPr>
            <a:r>
              <a:rPr lang="en-US" sz="1458" b="1" dirty="0">
                <a:solidFill>
                  <a:srgbClr val="384653"/>
                </a:solidFill>
                <a:latin typeface="Barlow Bold" pitchFamily="34" charset="0"/>
                <a:ea typeface="Barlow Bold" pitchFamily="34" charset="-122"/>
                <a:cs typeface="Barlow Bold" pitchFamily="34" charset="-120"/>
              </a:rPr>
              <a:t>Prevent Data Anomalies</a:t>
            </a:r>
            <a:endParaRPr lang="en-US" sz="1458" dirty="0"/>
          </a:p>
        </p:txBody>
      </p:sp>
      <p:sp>
        <p:nvSpPr>
          <p:cNvPr id="12" name="Text 7"/>
          <p:cNvSpPr/>
          <p:nvPr/>
        </p:nvSpPr>
        <p:spPr>
          <a:xfrm>
            <a:off x="5523309" y="3711179"/>
            <a:ext cx="6175375" cy="451048"/>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Prevents update, insert, and delete anomalies that can lead to inconsistencies, incomplete data, or unintended data loss.</a:t>
            </a:r>
            <a:endParaRPr lang="en-US" sz="1083" dirty="0"/>
          </a:p>
        </p:txBody>
      </p:sp>
      <p:sp>
        <p:nvSpPr>
          <p:cNvPr id="13" name="Shape 8"/>
          <p:cNvSpPr/>
          <p:nvPr/>
        </p:nvSpPr>
        <p:spPr>
          <a:xfrm>
            <a:off x="5065316" y="4444107"/>
            <a:ext cx="317103" cy="317103"/>
          </a:xfrm>
          <a:prstGeom prst="roundRect">
            <a:avLst>
              <a:gd name="adj" fmla="val 66685"/>
            </a:avLst>
          </a:prstGeom>
          <a:solidFill>
            <a:srgbClr val="D4E9F7"/>
          </a:solidFill>
          <a:ln w="7620">
            <a:solidFill>
              <a:srgbClr val="BACFDD"/>
            </a:solidFill>
            <a:prstDash val="solid"/>
          </a:ln>
        </p:spPr>
      </p:sp>
      <p:pic>
        <p:nvPicPr>
          <p:cNvPr id="14" name="Image 3" descr="preencoded.png"/>
          <p:cNvPicPr>
            <a:picLocks noChangeAspect="1"/>
          </p:cNvPicPr>
          <p:nvPr/>
        </p:nvPicPr>
        <p:blipFill>
          <a:blip r:embed="rId6"/>
          <a:stretch>
            <a:fillRect/>
          </a:stretch>
        </p:blipFill>
        <p:spPr>
          <a:xfrm>
            <a:off x="5112594" y="4463555"/>
            <a:ext cx="222548" cy="278209"/>
          </a:xfrm>
          <a:prstGeom prst="rect">
            <a:avLst/>
          </a:prstGeom>
        </p:spPr>
      </p:pic>
      <p:sp>
        <p:nvSpPr>
          <p:cNvPr id="15" name="Text 9"/>
          <p:cNvSpPr/>
          <p:nvPr/>
        </p:nvSpPr>
        <p:spPr>
          <a:xfrm>
            <a:off x="5523310" y="4492526"/>
            <a:ext cx="1854894" cy="231874"/>
          </a:xfrm>
          <a:prstGeom prst="rect">
            <a:avLst/>
          </a:prstGeom>
          <a:noFill/>
          <a:ln/>
        </p:spPr>
        <p:txBody>
          <a:bodyPr wrap="none" lIns="0" tIns="0" rIns="0" bIns="0" rtlCol="0" anchor="t"/>
          <a:lstStyle/>
          <a:p>
            <a:pPr>
              <a:lnSpc>
                <a:spcPts val="1792"/>
              </a:lnSpc>
            </a:pPr>
            <a:r>
              <a:rPr lang="en-US" sz="1458" b="1" dirty="0">
                <a:solidFill>
                  <a:srgbClr val="384653"/>
                </a:solidFill>
                <a:latin typeface="Barlow Bold" pitchFamily="34" charset="0"/>
                <a:ea typeface="Barlow Bold" pitchFamily="34" charset="-122"/>
                <a:cs typeface="Barlow Bold" pitchFamily="34" charset="-120"/>
              </a:rPr>
              <a:t>Ensure Data Integrity</a:t>
            </a:r>
            <a:endParaRPr lang="en-US" sz="1458" dirty="0"/>
          </a:p>
        </p:txBody>
      </p:sp>
      <p:sp>
        <p:nvSpPr>
          <p:cNvPr id="16" name="Text 10"/>
          <p:cNvSpPr/>
          <p:nvPr/>
        </p:nvSpPr>
        <p:spPr>
          <a:xfrm>
            <a:off x="5523309" y="4808934"/>
            <a:ext cx="6175375" cy="451048"/>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Maintains referential integrity through foreign keys, enforces domain constraints, and automatically applies business rules.</a:t>
            </a:r>
            <a:endParaRPr lang="en-US" sz="1083" dirty="0"/>
          </a:p>
        </p:txBody>
      </p:sp>
      <p:sp>
        <p:nvSpPr>
          <p:cNvPr id="17" name="Shape 11"/>
          <p:cNvSpPr/>
          <p:nvPr/>
        </p:nvSpPr>
        <p:spPr>
          <a:xfrm>
            <a:off x="5065316" y="5541864"/>
            <a:ext cx="317103" cy="317103"/>
          </a:xfrm>
          <a:prstGeom prst="roundRect">
            <a:avLst>
              <a:gd name="adj" fmla="val 66685"/>
            </a:avLst>
          </a:prstGeom>
          <a:solidFill>
            <a:srgbClr val="D4E9F7"/>
          </a:solidFill>
          <a:ln w="7620">
            <a:solidFill>
              <a:srgbClr val="BACFDD"/>
            </a:solidFill>
            <a:prstDash val="solid"/>
          </a:ln>
        </p:spPr>
      </p:sp>
      <p:pic>
        <p:nvPicPr>
          <p:cNvPr id="18" name="Image 4" descr="preencoded.png"/>
          <p:cNvPicPr>
            <a:picLocks noChangeAspect="1"/>
          </p:cNvPicPr>
          <p:nvPr/>
        </p:nvPicPr>
        <p:blipFill>
          <a:blip r:embed="rId7"/>
          <a:stretch>
            <a:fillRect/>
          </a:stretch>
        </p:blipFill>
        <p:spPr>
          <a:xfrm>
            <a:off x="5112594" y="5561311"/>
            <a:ext cx="222548" cy="278209"/>
          </a:xfrm>
          <a:prstGeom prst="rect">
            <a:avLst/>
          </a:prstGeom>
        </p:spPr>
      </p:pic>
      <p:sp>
        <p:nvSpPr>
          <p:cNvPr id="19" name="Text 12"/>
          <p:cNvSpPr/>
          <p:nvPr/>
        </p:nvSpPr>
        <p:spPr>
          <a:xfrm>
            <a:off x="5523309" y="5590282"/>
            <a:ext cx="2559645" cy="231874"/>
          </a:xfrm>
          <a:prstGeom prst="rect">
            <a:avLst/>
          </a:prstGeom>
          <a:noFill/>
          <a:ln/>
        </p:spPr>
        <p:txBody>
          <a:bodyPr wrap="none" lIns="0" tIns="0" rIns="0" bIns="0" rtlCol="0" anchor="t"/>
          <a:lstStyle/>
          <a:p>
            <a:pPr>
              <a:lnSpc>
                <a:spcPts val="1792"/>
              </a:lnSpc>
            </a:pPr>
            <a:r>
              <a:rPr lang="en-US" sz="1458" b="1" dirty="0">
                <a:solidFill>
                  <a:srgbClr val="384653"/>
                </a:solidFill>
                <a:latin typeface="Barlow Bold" pitchFamily="34" charset="0"/>
                <a:ea typeface="Barlow Bold" pitchFamily="34" charset="-122"/>
                <a:cs typeface="Barlow Bold" pitchFamily="34" charset="-120"/>
              </a:rPr>
              <a:t>Improve System Maintainability</a:t>
            </a:r>
            <a:endParaRPr lang="en-US" sz="1458" dirty="0"/>
          </a:p>
        </p:txBody>
      </p:sp>
      <p:sp>
        <p:nvSpPr>
          <p:cNvPr id="20" name="Text 13"/>
          <p:cNvSpPr/>
          <p:nvPr/>
        </p:nvSpPr>
        <p:spPr>
          <a:xfrm>
            <a:off x="5523309" y="5906691"/>
            <a:ext cx="6175375" cy="451048"/>
          </a:xfrm>
          <a:prstGeom prst="rect">
            <a:avLst/>
          </a:prstGeom>
          <a:noFill/>
          <a:ln/>
        </p:spPr>
        <p:txBody>
          <a:bodyPr wrap="square" lIns="0" tIns="0" rIns="0" bIns="0" rtlCol="0" anchor="t"/>
          <a:lstStyle/>
          <a:p>
            <a:pPr>
              <a:lnSpc>
                <a:spcPts val="1750"/>
              </a:lnSpc>
            </a:pPr>
            <a:r>
              <a:rPr lang="en-US" sz="1083" dirty="0">
                <a:solidFill>
                  <a:srgbClr val="384653"/>
                </a:solidFill>
                <a:latin typeface="Montserrat" pitchFamily="34" charset="0"/>
                <a:ea typeface="Montserrat" pitchFamily="34" charset="-122"/>
                <a:cs typeface="Montserrat" pitchFamily="34" charset="-120"/>
              </a:rPr>
              <a:t>Establishes a single source of truth, simplifies updates, and reduces human error by minimizing data duplication.</a:t>
            </a:r>
            <a:endParaRPr lang="en-US" sz="1083" dirty="0"/>
          </a:p>
        </p:txBody>
      </p:sp>
      <p:sp>
        <p:nvSpPr>
          <p:cNvPr id="21" name="Rectangle 20">
            <a:extLst>
              <a:ext uri="{FF2B5EF4-FFF2-40B4-BE49-F238E27FC236}">
                <a16:creationId xmlns:a16="http://schemas.microsoft.com/office/drawing/2014/main" id="{DFAFECE9-D24F-433F-9C82-0305C7E04DD2}"/>
              </a:ext>
            </a:extLst>
          </p:cNvPr>
          <p:cNvSpPr/>
          <p:nvPr/>
        </p:nvSpPr>
        <p:spPr>
          <a:xfrm>
            <a:off x="10425953" y="6476009"/>
            <a:ext cx="1918447" cy="38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15913" y="248245"/>
            <a:ext cx="3664446" cy="296863"/>
          </a:xfrm>
          <a:prstGeom prst="rect">
            <a:avLst/>
          </a:prstGeom>
          <a:noFill/>
          <a:ln/>
        </p:spPr>
        <p:txBody>
          <a:bodyPr wrap="none" lIns="0" tIns="0" rIns="0" bIns="0" rtlCol="0" anchor="t"/>
          <a:lstStyle/>
          <a:p>
            <a:pPr>
              <a:lnSpc>
                <a:spcPts val="2333"/>
              </a:lnSpc>
            </a:pPr>
            <a:r>
              <a:rPr lang="en-US" sz="1833" b="1" dirty="0">
                <a:solidFill>
                  <a:srgbClr val="2E3C4E"/>
                </a:solidFill>
                <a:latin typeface="Barlow Bold" pitchFamily="34" charset="0"/>
                <a:ea typeface="Barlow Bold" pitchFamily="34" charset="-122"/>
                <a:cs typeface="Barlow Bold" pitchFamily="34" charset="-120"/>
              </a:rPr>
              <a:t>EER Model and Hybrid Architecture</a:t>
            </a:r>
            <a:endParaRPr lang="en-US" sz="1833" dirty="0"/>
          </a:p>
        </p:txBody>
      </p:sp>
      <p:sp>
        <p:nvSpPr>
          <p:cNvPr id="3" name="Text 1"/>
          <p:cNvSpPr/>
          <p:nvPr/>
        </p:nvSpPr>
        <p:spPr>
          <a:xfrm>
            <a:off x="315913" y="725587"/>
            <a:ext cx="11560175" cy="288925"/>
          </a:xfrm>
          <a:prstGeom prst="rect">
            <a:avLst/>
          </a:prstGeom>
          <a:noFill/>
          <a:ln/>
        </p:spPr>
        <p:txBody>
          <a:bodyPr wrap="square" lIns="0" tIns="0" rIns="0" bIns="0" rtlCol="0" anchor="t"/>
          <a:lstStyle/>
          <a:p>
            <a:pPr>
              <a:lnSpc>
                <a:spcPct val="150000"/>
              </a:lnSpc>
            </a:pPr>
            <a:r>
              <a:rPr lang="en-US" sz="1000" dirty="0">
                <a:solidFill>
                  <a:srgbClr val="384653"/>
                </a:solidFill>
                <a:latin typeface="Montserrat" pitchFamily="34" charset="0"/>
                <a:ea typeface="Montserrat" pitchFamily="34" charset="-122"/>
                <a:cs typeface="Montserrat" pitchFamily="34" charset="-120"/>
              </a:rPr>
              <a:t>The Enhanced Entity-Relationship (EER) model extends the basic ER diagram, providing superior semantic clarity and optimizing database design. This includes explicit representation of role-based access control, inheritance relationships, and precise constraint specification.</a:t>
            </a:r>
            <a:endParaRPr lang="en-US" sz="1000" dirty="0"/>
          </a:p>
        </p:txBody>
      </p:sp>
      <p:pic>
        <p:nvPicPr>
          <p:cNvPr id="4" name="Image 0" descr="preencoded.png"/>
          <p:cNvPicPr>
            <a:picLocks noChangeAspect="1"/>
          </p:cNvPicPr>
          <p:nvPr/>
        </p:nvPicPr>
        <p:blipFill>
          <a:blip r:embed="rId3"/>
          <a:stretch>
            <a:fillRect/>
          </a:stretch>
        </p:blipFill>
        <p:spPr>
          <a:xfrm>
            <a:off x="385562" y="1332287"/>
            <a:ext cx="5438941" cy="5473796"/>
          </a:xfrm>
          <a:prstGeom prst="rect">
            <a:avLst/>
          </a:prstGeom>
        </p:spPr>
      </p:pic>
      <p:sp>
        <p:nvSpPr>
          <p:cNvPr id="5" name="Text 2"/>
          <p:cNvSpPr/>
          <p:nvPr/>
        </p:nvSpPr>
        <p:spPr>
          <a:xfrm>
            <a:off x="315913" y="8831263"/>
            <a:ext cx="5669955" cy="288925"/>
          </a:xfrm>
          <a:prstGeom prst="rect">
            <a:avLst/>
          </a:prstGeom>
          <a:noFill/>
          <a:ln/>
        </p:spPr>
        <p:txBody>
          <a:bodyPr wrap="square" lIns="0" tIns="0" rIns="0" bIns="0" rtlCol="0" anchor="t"/>
          <a:lstStyle/>
          <a:p>
            <a:pPr>
              <a:lnSpc>
                <a:spcPts val="1125"/>
              </a:lnSpc>
            </a:pPr>
            <a:r>
              <a:rPr lang="en-US" sz="708" dirty="0">
                <a:solidFill>
                  <a:srgbClr val="384653"/>
                </a:solidFill>
                <a:latin typeface="Montserrat" pitchFamily="34" charset="0"/>
                <a:ea typeface="Montserrat" pitchFamily="34" charset="-122"/>
                <a:cs typeface="Montserrat" pitchFamily="34" charset="-120"/>
              </a:rPr>
              <a:t>The EER model directly influences physical database implementation through table inheritance strategies, query optimization, and maintenance efficiency.</a:t>
            </a:r>
            <a:endParaRPr lang="en-US" sz="708" dirty="0"/>
          </a:p>
        </p:txBody>
      </p:sp>
      <p:sp>
        <p:nvSpPr>
          <p:cNvPr id="6" name="Text 3"/>
          <p:cNvSpPr/>
          <p:nvPr/>
        </p:nvSpPr>
        <p:spPr>
          <a:xfrm>
            <a:off x="6136483" y="2002885"/>
            <a:ext cx="1561803" cy="148432"/>
          </a:xfrm>
          <a:prstGeom prst="rect">
            <a:avLst/>
          </a:prstGeom>
          <a:noFill/>
          <a:ln/>
        </p:spPr>
        <p:txBody>
          <a:bodyPr wrap="none" lIns="0" tIns="0" rIns="0" bIns="0" rtlCol="0" anchor="t"/>
          <a:lstStyle/>
          <a:p>
            <a:pPr>
              <a:lnSpc>
                <a:spcPts val="1167"/>
              </a:lnSpc>
            </a:pPr>
            <a:r>
              <a:rPr lang="en-US" sz="1200" b="1" dirty="0">
                <a:solidFill>
                  <a:srgbClr val="2E3C4E"/>
                </a:solidFill>
                <a:latin typeface="Barlow Bold" pitchFamily="34" charset="0"/>
                <a:ea typeface="Barlow Bold" pitchFamily="34" charset="-122"/>
                <a:cs typeface="Barlow Bold" pitchFamily="34" charset="-120"/>
              </a:rPr>
              <a:t>Hybrid Database Architecture</a:t>
            </a:r>
            <a:endParaRPr lang="en-US" sz="1200" dirty="0"/>
          </a:p>
        </p:txBody>
      </p:sp>
      <p:sp>
        <p:nvSpPr>
          <p:cNvPr id="7" name="Text 4"/>
          <p:cNvSpPr/>
          <p:nvPr/>
        </p:nvSpPr>
        <p:spPr>
          <a:xfrm>
            <a:off x="6136483" y="2313224"/>
            <a:ext cx="5669955" cy="433388"/>
          </a:xfrm>
          <a:prstGeom prst="rect">
            <a:avLst/>
          </a:prstGeom>
          <a:noFill/>
          <a:ln/>
        </p:spPr>
        <p:txBody>
          <a:bodyPr wrap="square" lIns="0" tIns="0" rIns="0" bIns="0" rtlCol="0" anchor="t"/>
          <a:lstStyle/>
          <a:p>
            <a:pPr>
              <a:lnSpc>
                <a:spcPct val="200000"/>
              </a:lnSpc>
            </a:pPr>
            <a:r>
              <a:rPr lang="en-US" sz="900" dirty="0">
                <a:solidFill>
                  <a:srgbClr val="384653"/>
                </a:solidFill>
                <a:latin typeface="Montserrat" pitchFamily="34" charset="0"/>
                <a:ea typeface="Montserrat" pitchFamily="34" charset="-122"/>
                <a:cs typeface="Montserrat" pitchFamily="34" charset="-120"/>
              </a:rPr>
              <a:t>The implementation uses a polyglot persistence approach, combining SQL (MySQL) and NoSQL databases for optimal performance. SQL databases handle structured academic data requiring ACID properties (Atomicity, Consistency, Isolation, Durability).</a:t>
            </a:r>
            <a:endParaRPr lang="en-US" sz="900" dirty="0"/>
          </a:p>
        </p:txBody>
      </p:sp>
      <p:sp>
        <p:nvSpPr>
          <p:cNvPr id="8" name="Text 5"/>
          <p:cNvSpPr/>
          <p:nvPr/>
        </p:nvSpPr>
        <p:spPr>
          <a:xfrm>
            <a:off x="6206134" y="4083424"/>
            <a:ext cx="1327249" cy="148432"/>
          </a:xfrm>
          <a:prstGeom prst="rect">
            <a:avLst/>
          </a:prstGeom>
          <a:noFill/>
          <a:ln/>
        </p:spPr>
        <p:txBody>
          <a:bodyPr wrap="none" lIns="0" tIns="0" rIns="0" bIns="0" rtlCol="0" anchor="t"/>
          <a:lstStyle/>
          <a:p>
            <a:pPr>
              <a:lnSpc>
                <a:spcPts val="1167"/>
              </a:lnSpc>
            </a:pPr>
            <a:r>
              <a:rPr lang="en-US" sz="1200" b="1" dirty="0">
                <a:solidFill>
                  <a:srgbClr val="2E3C4E"/>
                </a:solidFill>
                <a:latin typeface="Barlow Bold" pitchFamily="34" charset="0"/>
                <a:ea typeface="Barlow Bold" pitchFamily="34" charset="-122"/>
                <a:cs typeface="Barlow Bold" pitchFamily="34" charset="-120"/>
              </a:rPr>
              <a:t>Database Schema Design</a:t>
            </a:r>
            <a:endParaRPr lang="en-US" sz="1200" dirty="0"/>
          </a:p>
        </p:txBody>
      </p:sp>
      <p:sp>
        <p:nvSpPr>
          <p:cNvPr id="9" name="Text 6"/>
          <p:cNvSpPr/>
          <p:nvPr/>
        </p:nvSpPr>
        <p:spPr>
          <a:xfrm>
            <a:off x="6206134" y="4367516"/>
            <a:ext cx="5669955" cy="433388"/>
          </a:xfrm>
          <a:prstGeom prst="rect">
            <a:avLst/>
          </a:prstGeom>
          <a:noFill/>
          <a:ln/>
        </p:spPr>
        <p:txBody>
          <a:bodyPr wrap="square" lIns="0" tIns="0" rIns="0" bIns="0" rtlCol="0" anchor="t"/>
          <a:lstStyle/>
          <a:p>
            <a:pPr>
              <a:lnSpc>
                <a:spcPct val="200000"/>
              </a:lnSpc>
            </a:pPr>
            <a:r>
              <a:rPr lang="en-US" sz="900" dirty="0">
                <a:solidFill>
                  <a:srgbClr val="384653"/>
                </a:solidFill>
                <a:latin typeface="Montserrat" pitchFamily="34" charset="0"/>
                <a:ea typeface="Montserrat" pitchFamily="34" charset="-122"/>
                <a:cs typeface="Montserrat" pitchFamily="34" charset="-120"/>
              </a:rPr>
              <a:t>Logical schema translates the ER model into database structures, defining tables, relationships, and constraints. Physical schema optimizes performance through indexing, partitioning, and storage optimization. Security includes field-level encryption for sensitive data like passwords and biometric information.</a:t>
            </a:r>
            <a:endParaRPr lang="en-US" sz="900" dirty="0"/>
          </a:p>
        </p:txBody>
      </p:sp>
      <p:sp>
        <p:nvSpPr>
          <p:cNvPr id="10" name="Rectangle 9">
            <a:extLst>
              <a:ext uri="{FF2B5EF4-FFF2-40B4-BE49-F238E27FC236}">
                <a16:creationId xmlns:a16="http://schemas.microsoft.com/office/drawing/2014/main" id="{262285E2-4EBF-4BE5-A23A-0DD0F95667E5}"/>
              </a:ext>
            </a:extLst>
          </p:cNvPr>
          <p:cNvSpPr/>
          <p:nvPr/>
        </p:nvSpPr>
        <p:spPr>
          <a:xfrm>
            <a:off x="10425953" y="6476009"/>
            <a:ext cx="1918447" cy="38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1B5161C-F21A-41A7-B2E4-FAEDD8BE8E99}"/>
              </a:ext>
            </a:extLst>
          </p:cNvPr>
          <p:cNvPicPr>
            <a:picLocks noChangeAspect="1"/>
          </p:cNvPicPr>
          <p:nvPr/>
        </p:nvPicPr>
        <p:blipFill>
          <a:blip r:embed="rId2"/>
          <a:stretch>
            <a:fillRect/>
          </a:stretch>
        </p:blipFill>
        <p:spPr>
          <a:xfrm>
            <a:off x="2385812" y="-144298"/>
            <a:ext cx="7101088" cy="7146595"/>
          </a:xfrm>
          <a:prstGeom prst="rect">
            <a:avLst/>
          </a:prstGeom>
        </p:spPr>
      </p:pic>
      <p:sp>
        <p:nvSpPr>
          <p:cNvPr id="3" name="Rectangle 2">
            <a:extLst>
              <a:ext uri="{FF2B5EF4-FFF2-40B4-BE49-F238E27FC236}">
                <a16:creationId xmlns:a16="http://schemas.microsoft.com/office/drawing/2014/main" id="{4B33D3D0-0F83-4DAF-A973-97E9520FC0AF}"/>
              </a:ext>
            </a:extLst>
          </p:cNvPr>
          <p:cNvSpPr/>
          <p:nvPr/>
        </p:nvSpPr>
        <p:spPr>
          <a:xfrm>
            <a:off x="10425953" y="6476009"/>
            <a:ext cx="1918447" cy="38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753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1141</Words>
  <Application>Microsoft Office PowerPoint</Application>
  <PresentationFormat>Widescreen</PresentationFormat>
  <Paragraphs>95</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Barlow Bold</vt:lpstr>
      <vt:lpstr>Calibri</vt:lpstr>
      <vt:lpstr>Calibri Light</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KONGNYU DESCHANEL NFOR</dc:creator>
  <cp:lastModifiedBy>KONGNYU DESCHANEL NFOR</cp:lastModifiedBy>
  <cp:revision>9</cp:revision>
  <dcterms:created xsi:type="dcterms:W3CDTF">2025-06-09T19:43:48Z</dcterms:created>
  <dcterms:modified xsi:type="dcterms:W3CDTF">2025-06-09T22:10:21Z</dcterms:modified>
</cp:coreProperties>
</file>